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918341"/>
            <a:ext cx="6859905"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Phân loại bệnh tiểu đường</a:t>
            </a:r>
            <a:endParaRPr lang="en-US" sz="4450" dirty="0"/>
          </a:p>
        </p:txBody>
      </p:sp>
      <p:sp>
        <p:nvSpPr>
          <p:cNvPr id="4" name="Text 1"/>
          <p:cNvSpPr/>
          <p:nvPr/>
        </p:nvSpPr>
        <p:spPr>
          <a:xfrm>
            <a:off x="793790" y="396728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Nghiên cứu dự đoán bệnh tiểu đường sử dụng bộ dữ liệu Pima Indians Diabetes Dataset</a:t>
            </a:r>
            <a:endParaRPr lang="en-US" sz="1750" dirty="0"/>
          </a:p>
        </p:txBody>
      </p:sp>
      <p:sp>
        <p:nvSpPr>
          <p:cNvPr id="5" name="Text 2"/>
          <p:cNvSpPr/>
          <p:nvPr/>
        </p:nvSpPr>
        <p:spPr>
          <a:xfrm>
            <a:off x="793790" y="494823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Bài phân tích dữ liệu ứng dụng machine learning trong y tế</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01184"/>
            <a:ext cx="7556421" cy="1417677"/>
          </a:xfrm>
          <a:prstGeom prst="rect">
            <a:avLst/>
          </a:prstGeom>
          <a:noFill/>
          <a:ln/>
        </p:spPr>
        <p:txBody>
          <a:bodyPr wrap="none" lIns="0" tIns="0" rIns="0" bIns="0" rtlCol="0" anchor="t"/>
          <a:lstStyle/>
          <a:p>
            <a:pPr algn="l" indent="0" marL="0">
              <a:lnSpc>
                <a:spcPts val="11150"/>
              </a:lnSpc>
              <a:buNone/>
            </a:pPr>
            <a:r>
              <a:rPr lang="en-US" sz="8900" dirty="0">
                <a:solidFill>
                  <a:srgbClr val="1B1B27"/>
                </a:solidFill>
                <a:latin typeface="Raleway" pitchFamily="34" charset="0"/>
                <a:ea typeface="Raleway" pitchFamily="34" charset="-122"/>
                <a:cs typeface="Raleway" pitchFamily="34" charset="-120"/>
              </a:rPr>
              <a:t>Cảm ơn!</a:t>
            </a:r>
            <a:endParaRPr lang="en-US" sz="8900" dirty="0"/>
          </a:p>
        </p:txBody>
      </p:sp>
      <p:sp>
        <p:nvSpPr>
          <p:cNvPr id="4" name="Text 1"/>
          <p:cNvSpPr/>
          <p:nvPr/>
        </p:nvSpPr>
        <p:spPr>
          <a:xfrm>
            <a:off x="793790" y="2659023"/>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Đã hoàn thành bài phân tích dự đoán bệnh tiểu đường sử dụng Machine Learning</a:t>
            </a:r>
            <a:endParaRPr lang="en-US" sz="1750" dirty="0"/>
          </a:p>
        </p:txBody>
      </p:sp>
      <p:sp>
        <p:nvSpPr>
          <p:cNvPr id="5" name="Shape 2"/>
          <p:cNvSpPr/>
          <p:nvPr/>
        </p:nvSpPr>
        <p:spPr>
          <a:xfrm>
            <a:off x="793790" y="3639979"/>
            <a:ext cx="3664744" cy="2093714"/>
          </a:xfrm>
          <a:prstGeom prst="roundRect">
            <a:avLst>
              <a:gd name="adj" fmla="val 4550"/>
            </a:avLst>
          </a:prstGeom>
          <a:solidFill>
            <a:srgbClr val="FFFFFF">
              <a:alpha val="95000"/>
            </a:srgbClr>
          </a:solidFill>
          <a:ln w="30480">
            <a:solidFill>
              <a:srgbClr val="C7C7D0"/>
            </a:solidFill>
            <a:prstDash val="solid"/>
          </a:ln>
        </p:spPr>
      </p:sp>
      <p:sp>
        <p:nvSpPr>
          <p:cNvPr id="6" name="Text 3"/>
          <p:cNvSpPr/>
          <p:nvPr/>
        </p:nvSpPr>
        <p:spPr>
          <a:xfrm>
            <a:off x="1051084" y="38972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Liên hệ</a:t>
            </a:r>
            <a:endParaRPr lang="en-US" sz="2200" dirty="0"/>
          </a:p>
        </p:txBody>
      </p:sp>
      <p:sp>
        <p:nvSpPr>
          <p:cNvPr id="7" name="Text 4"/>
          <p:cNvSpPr/>
          <p:nvPr/>
        </p:nvSpPr>
        <p:spPr>
          <a:xfrm>
            <a:off x="1051084" y="4387691"/>
            <a:ext cx="3150156"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Để biết thêm chi tiết về nghiên cứu và ứng dụng thực tế</a:t>
            </a:r>
            <a:endParaRPr lang="en-US" sz="1750" dirty="0"/>
          </a:p>
        </p:txBody>
      </p:sp>
      <p:sp>
        <p:nvSpPr>
          <p:cNvPr id="8" name="Shape 5"/>
          <p:cNvSpPr/>
          <p:nvPr/>
        </p:nvSpPr>
        <p:spPr>
          <a:xfrm>
            <a:off x="4685348" y="3639979"/>
            <a:ext cx="3664863" cy="2093714"/>
          </a:xfrm>
          <a:prstGeom prst="roundRect">
            <a:avLst>
              <a:gd name="adj" fmla="val 4550"/>
            </a:avLst>
          </a:prstGeom>
          <a:solidFill>
            <a:srgbClr val="FFFFFF">
              <a:alpha val="95000"/>
            </a:srgbClr>
          </a:solidFill>
          <a:ln w="30480">
            <a:solidFill>
              <a:srgbClr val="C7C7D0"/>
            </a:solidFill>
            <a:prstDash val="solid"/>
          </a:ln>
        </p:spPr>
      </p:sp>
      <p:sp>
        <p:nvSpPr>
          <p:cNvPr id="9" name="Text 6"/>
          <p:cNvSpPr/>
          <p:nvPr/>
        </p:nvSpPr>
        <p:spPr>
          <a:xfrm>
            <a:off x="4942642" y="38972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Tài liệu tham khảo</a:t>
            </a:r>
            <a:endParaRPr lang="en-US" sz="2200" dirty="0"/>
          </a:p>
        </p:txBody>
      </p:sp>
      <p:sp>
        <p:nvSpPr>
          <p:cNvPr id="10" name="Text 7"/>
          <p:cNvSpPr/>
          <p:nvPr/>
        </p:nvSpPr>
        <p:spPr>
          <a:xfrm>
            <a:off x="4942642" y="4387691"/>
            <a:ext cx="3150275"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Pima Indians Diabetes Database từ UCI Machine Learning Repository</a:t>
            </a:r>
            <a:endParaRPr lang="en-US" sz="1750" dirty="0"/>
          </a:p>
        </p:txBody>
      </p:sp>
      <p:sp>
        <p:nvSpPr>
          <p:cNvPr id="11" name="Shape 8"/>
          <p:cNvSpPr/>
          <p:nvPr/>
        </p:nvSpPr>
        <p:spPr>
          <a:xfrm>
            <a:off x="793790" y="5960507"/>
            <a:ext cx="7556421" cy="1367909"/>
          </a:xfrm>
          <a:prstGeom prst="roundRect">
            <a:avLst>
              <a:gd name="adj" fmla="val 6964"/>
            </a:avLst>
          </a:prstGeom>
          <a:solidFill>
            <a:srgbClr val="FFFFFF">
              <a:alpha val="95000"/>
            </a:srgbClr>
          </a:solidFill>
          <a:ln w="30480">
            <a:solidFill>
              <a:srgbClr val="C7C7D0"/>
            </a:solidFill>
            <a:prstDash val="solid"/>
          </a:ln>
        </p:spPr>
      </p:sp>
      <p:sp>
        <p:nvSpPr>
          <p:cNvPr id="12" name="Text 9"/>
          <p:cNvSpPr/>
          <p:nvPr/>
        </p:nvSpPr>
        <p:spPr>
          <a:xfrm>
            <a:off x="1051084" y="62178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Phát triển tiếp</a:t>
            </a:r>
            <a:endParaRPr lang="en-US" sz="2200" dirty="0"/>
          </a:p>
        </p:txBody>
      </p:sp>
      <p:sp>
        <p:nvSpPr>
          <p:cNvPr id="13" name="Text 10"/>
          <p:cNvSpPr/>
          <p:nvPr/>
        </p:nvSpPr>
        <p:spPr>
          <a:xfrm>
            <a:off x="1051084" y="6708219"/>
            <a:ext cx="7041832"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Nghiên cứu mở rộng với dữ liệu lớn hơn và thuật toán deep learning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49116" y="431363"/>
            <a:ext cx="3922276" cy="490180"/>
          </a:xfrm>
          <a:prstGeom prst="rect">
            <a:avLst/>
          </a:prstGeom>
          <a:noFill/>
          <a:ln/>
        </p:spPr>
        <p:txBody>
          <a:bodyPr wrap="none" lIns="0" tIns="0" rIns="0" bIns="0" rtlCol="0" anchor="t"/>
          <a:lstStyle/>
          <a:p>
            <a:pPr algn="l" indent="0" marL="0">
              <a:lnSpc>
                <a:spcPts val="3850"/>
              </a:lnSpc>
              <a:buNone/>
            </a:pPr>
            <a:r>
              <a:rPr lang="en-US" sz="3050" dirty="0">
                <a:solidFill>
                  <a:srgbClr val="1B1B27"/>
                </a:solidFill>
                <a:latin typeface="Raleway" pitchFamily="34" charset="0"/>
                <a:ea typeface="Raleway" pitchFamily="34" charset="-122"/>
                <a:cs typeface="Raleway" pitchFamily="34" charset="-120"/>
              </a:rPr>
              <a:t>1. Định nghĩa vấn đề</a:t>
            </a:r>
            <a:endParaRPr lang="en-US" sz="3050" dirty="0"/>
          </a:p>
        </p:txBody>
      </p:sp>
      <p:sp>
        <p:nvSpPr>
          <p:cNvPr id="3" name="Text 1"/>
          <p:cNvSpPr/>
          <p:nvPr/>
        </p:nvSpPr>
        <p:spPr>
          <a:xfrm>
            <a:off x="549116" y="1313617"/>
            <a:ext cx="1961078" cy="245031"/>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Raleway" pitchFamily="34" charset="0"/>
                <a:ea typeface="Raleway" pitchFamily="34" charset="-122"/>
                <a:cs typeface="Raleway" pitchFamily="34" charset="-120"/>
              </a:rPr>
              <a:t>Bối cảnh nghiên cứu</a:t>
            </a:r>
            <a:endParaRPr lang="en-US" sz="1500" dirty="0"/>
          </a:p>
        </p:txBody>
      </p:sp>
      <p:sp>
        <p:nvSpPr>
          <p:cNvPr id="4" name="Text 2"/>
          <p:cNvSpPr/>
          <p:nvPr/>
        </p:nvSpPr>
        <p:spPr>
          <a:xfrm>
            <a:off x="549116" y="1715453"/>
            <a:ext cx="7966234" cy="501968"/>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Bộ dữ liệu Pima Indians Diabetes chứa thông tin y tế của </a:t>
            </a:r>
            <a:pPr algn="l" indent="0" marL="0">
              <a:lnSpc>
                <a:spcPts val="1950"/>
              </a:lnSpc>
              <a:buNone/>
            </a:pPr>
            <a:r>
              <a:rPr lang="en-US" sz="1200" b="1" dirty="0">
                <a:solidFill>
                  <a:srgbClr val="3C3939"/>
                </a:solidFill>
                <a:latin typeface="Roboto" pitchFamily="34" charset="0"/>
                <a:ea typeface="Roboto" pitchFamily="34" charset="-122"/>
                <a:cs typeface="Roboto" pitchFamily="34" charset="-120"/>
              </a:rPr>
              <a:t>768 phụ nữ</a:t>
            </a:r>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 gốc Pima Indian từ 21 tuổi trở lên. Đây là một trong những bộ dữ liệu kinh điển được sử dụng rộng rãi để dự đoán khả năng mắc bệnh tiểu đường.</a:t>
            </a:r>
            <a:endParaRPr lang="en-US" sz="1200" dirty="0"/>
          </a:p>
        </p:txBody>
      </p:sp>
      <p:pic>
        <p:nvPicPr>
          <p:cNvPr id="5" name="Image 0" descr="preencoded.png">    </p:cNvPr>
          <p:cNvPicPr>
            <a:picLocks noChangeAspect="1"/>
          </p:cNvPicPr>
          <p:nvPr/>
        </p:nvPicPr>
        <p:blipFill>
          <a:blip r:embed="rId1"/>
          <a:stretch>
            <a:fillRect/>
          </a:stretch>
        </p:blipFill>
        <p:spPr>
          <a:xfrm>
            <a:off x="8905637" y="1333262"/>
            <a:ext cx="5183267" cy="5183267"/>
          </a:xfrm>
          <a:prstGeom prst="rect">
            <a:avLst/>
          </a:prstGeom>
        </p:spPr>
      </p:pic>
      <p:sp>
        <p:nvSpPr>
          <p:cNvPr id="6" name="Shape 3"/>
          <p:cNvSpPr/>
          <p:nvPr/>
        </p:nvSpPr>
        <p:spPr>
          <a:xfrm>
            <a:off x="549116" y="6869430"/>
            <a:ext cx="13532168" cy="1836539"/>
          </a:xfrm>
          <a:prstGeom prst="roundRect">
            <a:avLst>
              <a:gd name="adj" fmla="val 3588"/>
            </a:avLst>
          </a:prstGeom>
          <a:solidFill>
            <a:srgbClr val="E1E1EA"/>
          </a:solidFill>
          <a:ln w="7620">
            <a:solidFill>
              <a:srgbClr val="C7C7D0"/>
            </a:solidFill>
            <a:prstDash val="solid"/>
          </a:ln>
        </p:spPr>
      </p:sp>
      <p:sp>
        <p:nvSpPr>
          <p:cNvPr id="7" name="Shape 4"/>
          <p:cNvSpPr/>
          <p:nvPr/>
        </p:nvSpPr>
        <p:spPr>
          <a:xfrm>
            <a:off x="556736" y="6877050"/>
            <a:ext cx="4505563" cy="1821299"/>
          </a:xfrm>
          <a:prstGeom prst="roundRect">
            <a:avLst>
              <a:gd name="adj" fmla="val 3618"/>
            </a:avLst>
          </a:prstGeom>
          <a:solidFill>
            <a:srgbClr val="E1E1EA"/>
          </a:solidFill>
          <a:ln/>
        </p:spPr>
      </p:sp>
      <p:sp>
        <p:nvSpPr>
          <p:cNvPr id="8" name="Text 5"/>
          <p:cNvSpPr/>
          <p:nvPr/>
        </p:nvSpPr>
        <p:spPr>
          <a:xfrm>
            <a:off x="713542" y="7033855"/>
            <a:ext cx="1961078" cy="245031"/>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8 Đặc trưng đầu vào</a:t>
            </a:r>
            <a:endParaRPr lang="en-US" sz="1500" dirty="0"/>
          </a:p>
        </p:txBody>
      </p:sp>
      <p:sp>
        <p:nvSpPr>
          <p:cNvPr id="9" name="Text 6"/>
          <p:cNvSpPr/>
          <p:nvPr/>
        </p:nvSpPr>
        <p:spPr>
          <a:xfrm>
            <a:off x="713542" y="7372945"/>
            <a:ext cx="4191952"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Pregnancies: Số lần mang thai</a:t>
            </a:r>
            <a:endParaRPr lang="en-US" sz="1200" dirty="0"/>
          </a:p>
        </p:txBody>
      </p:sp>
      <p:sp>
        <p:nvSpPr>
          <p:cNvPr id="10" name="Text 7"/>
          <p:cNvSpPr/>
          <p:nvPr/>
        </p:nvSpPr>
        <p:spPr>
          <a:xfrm>
            <a:off x="713542" y="7678817"/>
            <a:ext cx="4191952"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Glucose: Nồng độ glucose huyết tương</a:t>
            </a:r>
            <a:endParaRPr lang="en-US" sz="1200" dirty="0"/>
          </a:p>
        </p:txBody>
      </p:sp>
      <p:sp>
        <p:nvSpPr>
          <p:cNvPr id="11" name="Text 8"/>
          <p:cNvSpPr/>
          <p:nvPr/>
        </p:nvSpPr>
        <p:spPr>
          <a:xfrm>
            <a:off x="713542" y="7984688"/>
            <a:ext cx="4191952"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BloodPressure: Huyết áp tâm trương</a:t>
            </a:r>
            <a:endParaRPr lang="en-US" sz="1200" dirty="0"/>
          </a:p>
        </p:txBody>
      </p:sp>
      <p:sp>
        <p:nvSpPr>
          <p:cNvPr id="12" name="Text 9"/>
          <p:cNvSpPr/>
          <p:nvPr/>
        </p:nvSpPr>
        <p:spPr>
          <a:xfrm>
            <a:off x="713542" y="8290560"/>
            <a:ext cx="4191952"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SkinThickness: Độ dày nếp gấp da</a:t>
            </a:r>
            <a:endParaRPr lang="en-US" sz="1200" dirty="0"/>
          </a:p>
        </p:txBody>
      </p:sp>
      <p:sp>
        <p:nvSpPr>
          <p:cNvPr id="13" name="Shape 10"/>
          <p:cNvSpPr/>
          <p:nvPr/>
        </p:nvSpPr>
        <p:spPr>
          <a:xfrm>
            <a:off x="5062299" y="6877050"/>
            <a:ext cx="4505682" cy="1821299"/>
          </a:xfrm>
          <a:prstGeom prst="rect">
            <a:avLst/>
          </a:prstGeom>
          <a:solidFill>
            <a:srgbClr val="E1E1EA"/>
          </a:solidFill>
          <a:ln/>
        </p:spPr>
      </p:sp>
      <p:sp>
        <p:nvSpPr>
          <p:cNvPr id="14" name="Shape 11"/>
          <p:cNvSpPr/>
          <p:nvPr/>
        </p:nvSpPr>
        <p:spPr>
          <a:xfrm>
            <a:off x="5062299" y="6877050"/>
            <a:ext cx="22860" cy="1821299"/>
          </a:xfrm>
          <a:prstGeom prst="roundRect">
            <a:avLst>
              <a:gd name="adj" fmla="val 288256"/>
            </a:avLst>
          </a:prstGeom>
          <a:solidFill>
            <a:srgbClr val="C7C7D0"/>
          </a:solidFill>
          <a:ln/>
        </p:spPr>
      </p:sp>
      <p:sp>
        <p:nvSpPr>
          <p:cNvPr id="15" name="Text 12"/>
          <p:cNvSpPr/>
          <p:nvPr/>
        </p:nvSpPr>
        <p:spPr>
          <a:xfrm>
            <a:off x="5219105" y="7033855"/>
            <a:ext cx="1961078" cy="245031"/>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Chỉ số bổ sung</a:t>
            </a:r>
            <a:endParaRPr lang="en-US" sz="1500" dirty="0"/>
          </a:p>
        </p:txBody>
      </p:sp>
      <p:sp>
        <p:nvSpPr>
          <p:cNvPr id="16" name="Text 13"/>
          <p:cNvSpPr/>
          <p:nvPr/>
        </p:nvSpPr>
        <p:spPr>
          <a:xfrm>
            <a:off x="5219105" y="7372945"/>
            <a:ext cx="4192072"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Insulin: Nồng độ insulin huyết thanh</a:t>
            </a:r>
            <a:endParaRPr lang="en-US" sz="1200" dirty="0"/>
          </a:p>
        </p:txBody>
      </p:sp>
      <p:sp>
        <p:nvSpPr>
          <p:cNvPr id="17" name="Text 14"/>
          <p:cNvSpPr/>
          <p:nvPr/>
        </p:nvSpPr>
        <p:spPr>
          <a:xfrm>
            <a:off x="5219105" y="7678817"/>
            <a:ext cx="4192072"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BMI: Chỉ số khối cơ thể</a:t>
            </a:r>
            <a:endParaRPr lang="en-US" sz="1200" dirty="0"/>
          </a:p>
        </p:txBody>
      </p:sp>
      <p:sp>
        <p:nvSpPr>
          <p:cNvPr id="18" name="Text 15"/>
          <p:cNvSpPr/>
          <p:nvPr/>
        </p:nvSpPr>
        <p:spPr>
          <a:xfrm>
            <a:off x="5219105" y="7984688"/>
            <a:ext cx="4192072"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DiabetesPedigreeFunction: Điểm phả hệ</a:t>
            </a:r>
            <a:endParaRPr lang="en-US" sz="1200" dirty="0"/>
          </a:p>
        </p:txBody>
      </p:sp>
      <p:sp>
        <p:nvSpPr>
          <p:cNvPr id="19" name="Text 16"/>
          <p:cNvSpPr/>
          <p:nvPr/>
        </p:nvSpPr>
        <p:spPr>
          <a:xfrm>
            <a:off x="5219105" y="8290560"/>
            <a:ext cx="4192072"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C3939"/>
                </a:solidFill>
                <a:latin typeface="Roboto" pitchFamily="34" charset="0"/>
                <a:ea typeface="Roboto" pitchFamily="34" charset="-122"/>
                <a:cs typeface="Roboto" pitchFamily="34" charset="-120"/>
              </a:rPr>
              <a:t>Age: Tuổi (năm)</a:t>
            </a:r>
            <a:endParaRPr lang="en-US" sz="1200" dirty="0"/>
          </a:p>
        </p:txBody>
      </p:sp>
      <p:sp>
        <p:nvSpPr>
          <p:cNvPr id="20" name="Shape 17"/>
          <p:cNvSpPr/>
          <p:nvPr/>
        </p:nvSpPr>
        <p:spPr>
          <a:xfrm>
            <a:off x="9567982" y="6877050"/>
            <a:ext cx="4505682" cy="1821299"/>
          </a:xfrm>
          <a:prstGeom prst="rect">
            <a:avLst/>
          </a:prstGeom>
          <a:solidFill>
            <a:srgbClr val="1B1B27"/>
          </a:solidFill>
          <a:ln/>
        </p:spPr>
      </p:sp>
      <p:sp>
        <p:nvSpPr>
          <p:cNvPr id="21" name="Shape 18"/>
          <p:cNvSpPr/>
          <p:nvPr/>
        </p:nvSpPr>
        <p:spPr>
          <a:xfrm>
            <a:off x="9567982" y="6877050"/>
            <a:ext cx="22860" cy="1821299"/>
          </a:xfrm>
          <a:prstGeom prst="roundRect">
            <a:avLst>
              <a:gd name="adj" fmla="val 288256"/>
            </a:avLst>
          </a:prstGeom>
          <a:solidFill>
            <a:srgbClr val="343440"/>
          </a:solidFill>
          <a:ln/>
        </p:spPr>
      </p:sp>
      <p:sp>
        <p:nvSpPr>
          <p:cNvPr id="22" name="Text 19"/>
          <p:cNvSpPr/>
          <p:nvPr/>
        </p:nvSpPr>
        <p:spPr>
          <a:xfrm>
            <a:off x="9724787" y="7033855"/>
            <a:ext cx="1961078" cy="245031"/>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Raleway" pitchFamily="34" charset="0"/>
                <a:ea typeface="Raleway" pitchFamily="34" charset="-122"/>
                <a:cs typeface="Raleway" pitchFamily="34" charset="-120"/>
              </a:rPr>
              <a:t>Kết quả dự đoán</a:t>
            </a:r>
            <a:endParaRPr lang="en-US" sz="1500" dirty="0"/>
          </a:p>
        </p:txBody>
      </p:sp>
      <p:sp>
        <p:nvSpPr>
          <p:cNvPr id="23" name="Text 20"/>
          <p:cNvSpPr/>
          <p:nvPr/>
        </p:nvSpPr>
        <p:spPr>
          <a:xfrm>
            <a:off x="9724787" y="7372945"/>
            <a:ext cx="4192072" cy="250984"/>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Roboto" pitchFamily="34" charset="0"/>
                <a:ea typeface="Roboto" pitchFamily="34" charset="-122"/>
                <a:cs typeface="Roboto" pitchFamily="34" charset="-120"/>
              </a:rPr>
              <a:t>Outcome:</a:t>
            </a:r>
            <a:endParaRPr lang="en-US" sz="1200" dirty="0"/>
          </a:p>
        </p:txBody>
      </p:sp>
      <p:sp>
        <p:nvSpPr>
          <p:cNvPr id="24" name="Text 21"/>
          <p:cNvSpPr/>
          <p:nvPr/>
        </p:nvSpPr>
        <p:spPr>
          <a:xfrm>
            <a:off x="9724787" y="7717988"/>
            <a:ext cx="4192072" cy="250984"/>
          </a:xfrm>
          <a:prstGeom prst="rect">
            <a:avLst/>
          </a:prstGeom>
          <a:noFill/>
          <a:ln/>
        </p:spPr>
        <p:txBody>
          <a:bodyPr wrap="none" lIns="0" tIns="0" rIns="0" bIns="0" rtlCol="0" anchor="t"/>
          <a:lstStyle/>
          <a:p>
            <a:pPr algn="l" indent="0" marL="0">
              <a:lnSpc>
                <a:spcPts val="1950"/>
              </a:lnSpc>
              <a:buNone/>
            </a:pPr>
            <a:r>
              <a:rPr lang="en-US" sz="1200" dirty="0">
                <a:solidFill>
                  <a:srgbClr val="FFFFFF"/>
                </a:solidFill>
                <a:latin typeface="Roboto" pitchFamily="34" charset="0"/>
                <a:ea typeface="Roboto" pitchFamily="34" charset="-122"/>
                <a:cs typeface="Roboto" pitchFamily="34" charset="-120"/>
              </a:rPr>
              <a:t>0 = Không mắc tiểu đường</a:t>
            </a:r>
            <a:endParaRPr lang="en-US" sz="1200" dirty="0"/>
          </a:p>
        </p:txBody>
      </p:sp>
      <p:sp>
        <p:nvSpPr>
          <p:cNvPr id="25" name="Text 22"/>
          <p:cNvSpPr/>
          <p:nvPr/>
        </p:nvSpPr>
        <p:spPr>
          <a:xfrm>
            <a:off x="9724787" y="8063032"/>
            <a:ext cx="4192072" cy="250984"/>
          </a:xfrm>
          <a:prstGeom prst="rect">
            <a:avLst/>
          </a:prstGeom>
          <a:noFill/>
          <a:ln/>
        </p:spPr>
        <p:txBody>
          <a:bodyPr wrap="none" lIns="0" tIns="0" rIns="0" bIns="0" rtlCol="0" anchor="t"/>
          <a:lstStyle/>
          <a:p>
            <a:pPr algn="l" indent="0" marL="0">
              <a:lnSpc>
                <a:spcPts val="1950"/>
              </a:lnSpc>
              <a:buNone/>
            </a:pPr>
            <a:r>
              <a:rPr lang="en-US" sz="1200" dirty="0">
                <a:solidFill>
                  <a:srgbClr val="FFFFFF"/>
                </a:solidFill>
                <a:latin typeface="Roboto" pitchFamily="34" charset="0"/>
                <a:ea typeface="Roboto" pitchFamily="34" charset="-122"/>
                <a:cs typeface="Roboto" pitchFamily="34" charset="-120"/>
              </a:rPr>
              <a:t>1 = Mắc tiểu đường</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03540"/>
            <a:ext cx="5103614" cy="637937"/>
          </a:xfrm>
          <a:prstGeom prst="rect">
            <a:avLst/>
          </a:prstGeom>
          <a:noFill/>
          <a:ln/>
        </p:spPr>
        <p:txBody>
          <a:bodyPr wrap="none" lIns="0" tIns="0" rIns="0" bIns="0" rtlCol="0" anchor="t"/>
          <a:lstStyle/>
          <a:p>
            <a:pPr algn="l" indent="0" marL="0">
              <a:lnSpc>
                <a:spcPts val="5000"/>
              </a:lnSpc>
              <a:buNone/>
            </a:pPr>
            <a:r>
              <a:rPr lang="en-US" sz="4000" dirty="0">
                <a:solidFill>
                  <a:srgbClr val="1B1B27"/>
                </a:solidFill>
                <a:latin typeface="Raleway" pitchFamily="34" charset="0"/>
                <a:ea typeface="Raleway" pitchFamily="34" charset="-122"/>
                <a:cs typeface="Raleway" pitchFamily="34" charset="-120"/>
              </a:rPr>
              <a:t>2. Chuẩn bị vấn đề</a:t>
            </a:r>
            <a:endParaRPr lang="en-US" sz="4000" dirty="0"/>
          </a:p>
        </p:txBody>
      </p:sp>
      <p:sp>
        <p:nvSpPr>
          <p:cNvPr id="4" name="Text 1"/>
          <p:cNvSpPr/>
          <p:nvPr/>
        </p:nvSpPr>
        <p:spPr>
          <a:xfrm>
            <a:off x="793790" y="1647587"/>
            <a:ext cx="204073" cy="255151"/>
          </a:xfrm>
          <a:prstGeom prst="rect">
            <a:avLst/>
          </a:prstGeom>
          <a:noFill/>
          <a:ln/>
        </p:spPr>
        <p:txBody>
          <a:bodyPr wrap="none" lIns="0" tIns="0" rIns="0" bIns="0" rtlCol="0" anchor="t"/>
          <a:lstStyle/>
          <a:p>
            <a:pPr algn="l" indent="0" marL="0">
              <a:lnSpc>
                <a:spcPts val="2550"/>
              </a:lnSpc>
              <a:buNone/>
            </a:pPr>
            <a:r>
              <a:rPr lang="en-US" sz="1600" dirty="0">
                <a:solidFill>
                  <a:srgbClr val="3C3939"/>
                </a:solidFill>
                <a:latin typeface="Raleway Light" pitchFamily="34" charset="0"/>
                <a:ea typeface="Raleway Light" pitchFamily="34" charset="-122"/>
                <a:cs typeface="Raleway Light" pitchFamily="34" charset="-120"/>
              </a:rPr>
              <a:t>01</a:t>
            </a:r>
            <a:endParaRPr lang="en-US" sz="1600" dirty="0"/>
          </a:p>
        </p:txBody>
      </p:sp>
      <p:sp>
        <p:nvSpPr>
          <p:cNvPr id="5" name="Shape 2"/>
          <p:cNvSpPr/>
          <p:nvPr/>
        </p:nvSpPr>
        <p:spPr>
          <a:xfrm>
            <a:off x="793790" y="1971556"/>
            <a:ext cx="7556421" cy="22860"/>
          </a:xfrm>
          <a:prstGeom prst="rect">
            <a:avLst/>
          </a:prstGeom>
          <a:solidFill>
            <a:srgbClr val="1B1B27"/>
          </a:solidFill>
          <a:ln/>
        </p:spPr>
      </p:sp>
      <p:sp>
        <p:nvSpPr>
          <p:cNvPr id="6" name="Text 3"/>
          <p:cNvSpPr/>
          <p:nvPr/>
        </p:nvSpPr>
        <p:spPr>
          <a:xfrm>
            <a:off x="793790" y="2119313"/>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3C3939"/>
                </a:solidFill>
                <a:latin typeface="Raleway" pitchFamily="34" charset="0"/>
                <a:ea typeface="Raleway" pitchFamily="34" charset="-122"/>
                <a:cs typeface="Raleway" pitchFamily="34" charset="-120"/>
              </a:rPr>
              <a:t>Khai báo thư viện</a:t>
            </a:r>
            <a:endParaRPr lang="en-US" sz="2000" dirty="0"/>
          </a:p>
        </p:txBody>
      </p:sp>
      <p:sp>
        <p:nvSpPr>
          <p:cNvPr id="7" name="Text 4"/>
          <p:cNvSpPr/>
          <p:nvPr/>
        </p:nvSpPr>
        <p:spPr>
          <a:xfrm>
            <a:off x="793790" y="2560558"/>
            <a:ext cx="7556421" cy="326708"/>
          </a:xfrm>
          <a:prstGeom prst="rect">
            <a:avLst/>
          </a:prstGeom>
          <a:noFill/>
          <a:ln/>
        </p:spPr>
        <p:txBody>
          <a:bodyPr wrap="none" lIns="0" tIns="0" rIns="0" bIns="0" rtlCol="0" anchor="t"/>
          <a:lstStyle/>
          <a:p>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Import các thư viện cần thiết cho phân tích dữ liệu và machine learning</a:t>
            </a:r>
            <a:endParaRPr lang="en-US" sz="1600" dirty="0"/>
          </a:p>
        </p:txBody>
      </p:sp>
      <p:sp>
        <p:nvSpPr>
          <p:cNvPr id="8" name="Text 5"/>
          <p:cNvSpPr/>
          <p:nvPr/>
        </p:nvSpPr>
        <p:spPr>
          <a:xfrm>
            <a:off x="793790" y="3009662"/>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3C3939"/>
                </a:solidFill>
                <a:latin typeface="Roboto" pitchFamily="34" charset="0"/>
                <a:ea typeface="Roboto" pitchFamily="34" charset="-122"/>
                <a:cs typeface="Roboto" pitchFamily="34" charset="-120"/>
              </a:rPr>
              <a:t>numpy, pandas:</a:t>
            </a:r>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 Xử lý dữ liệu</a:t>
            </a:r>
            <a:endParaRPr lang="en-US" sz="1600" dirty="0"/>
          </a:p>
        </p:txBody>
      </p:sp>
      <p:sp>
        <p:nvSpPr>
          <p:cNvPr id="9" name="Text 6"/>
          <p:cNvSpPr/>
          <p:nvPr/>
        </p:nvSpPr>
        <p:spPr>
          <a:xfrm>
            <a:off x="793790" y="3407807"/>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3C3939"/>
                </a:solidFill>
                <a:latin typeface="Roboto" pitchFamily="34" charset="0"/>
                <a:ea typeface="Roboto" pitchFamily="34" charset="-122"/>
                <a:cs typeface="Roboto" pitchFamily="34" charset="-120"/>
              </a:rPr>
              <a:t>matplotlib, seaborn:</a:t>
            </a:r>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 Trực quan hóa</a:t>
            </a:r>
            <a:endParaRPr lang="en-US" sz="1600" dirty="0"/>
          </a:p>
        </p:txBody>
      </p:sp>
      <p:sp>
        <p:nvSpPr>
          <p:cNvPr id="10" name="Text 7"/>
          <p:cNvSpPr/>
          <p:nvPr/>
        </p:nvSpPr>
        <p:spPr>
          <a:xfrm>
            <a:off x="793790" y="3805952"/>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3C3939"/>
                </a:solidFill>
                <a:latin typeface="Roboto" pitchFamily="34" charset="0"/>
                <a:ea typeface="Roboto" pitchFamily="34" charset="-122"/>
                <a:cs typeface="Roboto" pitchFamily="34" charset="-120"/>
              </a:rPr>
              <a:t>sklearn:</a:t>
            </a:r>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 Machine learning algorithms</a:t>
            </a:r>
            <a:endParaRPr lang="en-US" sz="1600" dirty="0"/>
          </a:p>
        </p:txBody>
      </p:sp>
      <p:sp>
        <p:nvSpPr>
          <p:cNvPr id="11" name="Text 8"/>
          <p:cNvSpPr/>
          <p:nvPr/>
        </p:nvSpPr>
        <p:spPr>
          <a:xfrm>
            <a:off x="793790" y="4204097"/>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3C3939"/>
                </a:solidFill>
                <a:latin typeface="Roboto" pitchFamily="34" charset="0"/>
                <a:ea typeface="Roboto" pitchFamily="34" charset="-122"/>
                <a:cs typeface="Roboto" pitchFamily="34" charset="-120"/>
              </a:rPr>
              <a:t>joblib, warnings:</a:t>
            </a:r>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 Tiện ích hỗ trợ</a:t>
            </a:r>
            <a:endParaRPr lang="en-US" sz="1600" dirty="0"/>
          </a:p>
        </p:txBody>
      </p:sp>
      <p:sp>
        <p:nvSpPr>
          <p:cNvPr id="12" name="Text 9"/>
          <p:cNvSpPr/>
          <p:nvPr/>
        </p:nvSpPr>
        <p:spPr>
          <a:xfrm>
            <a:off x="793790" y="4887873"/>
            <a:ext cx="204073" cy="255151"/>
          </a:xfrm>
          <a:prstGeom prst="rect">
            <a:avLst/>
          </a:prstGeom>
          <a:noFill/>
          <a:ln/>
        </p:spPr>
        <p:txBody>
          <a:bodyPr wrap="none" lIns="0" tIns="0" rIns="0" bIns="0" rtlCol="0" anchor="t"/>
          <a:lstStyle/>
          <a:p>
            <a:pPr algn="l" indent="0" marL="0">
              <a:lnSpc>
                <a:spcPts val="2550"/>
              </a:lnSpc>
              <a:buNone/>
            </a:pPr>
            <a:r>
              <a:rPr lang="en-US" sz="1600" dirty="0">
                <a:solidFill>
                  <a:srgbClr val="3C3939"/>
                </a:solidFill>
                <a:latin typeface="Raleway Light" pitchFamily="34" charset="0"/>
                <a:ea typeface="Raleway Light" pitchFamily="34" charset="-122"/>
                <a:cs typeface="Raleway Light" pitchFamily="34" charset="-120"/>
              </a:rPr>
              <a:t>02</a:t>
            </a:r>
            <a:endParaRPr lang="en-US" sz="1600" dirty="0"/>
          </a:p>
        </p:txBody>
      </p:sp>
      <p:sp>
        <p:nvSpPr>
          <p:cNvPr id="13" name="Shape 10"/>
          <p:cNvSpPr/>
          <p:nvPr/>
        </p:nvSpPr>
        <p:spPr>
          <a:xfrm>
            <a:off x="793790" y="5211842"/>
            <a:ext cx="7556421" cy="22860"/>
          </a:xfrm>
          <a:prstGeom prst="rect">
            <a:avLst/>
          </a:prstGeom>
          <a:solidFill>
            <a:srgbClr val="1B1B27"/>
          </a:solidFill>
          <a:ln/>
        </p:spPr>
      </p:sp>
      <p:sp>
        <p:nvSpPr>
          <p:cNvPr id="14" name="Text 11"/>
          <p:cNvSpPr/>
          <p:nvPr/>
        </p:nvSpPr>
        <p:spPr>
          <a:xfrm>
            <a:off x="793790" y="535959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3C3939"/>
                </a:solidFill>
                <a:latin typeface="Raleway" pitchFamily="34" charset="0"/>
                <a:ea typeface="Raleway" pitchFamily="34" charset="-122"/>
                <a:cs typeface="Raleway" pitchFamily="34" charset="-120"/>
              </a:rPr>
              <a:t>Nạp dữ liệu</a:t>
            </a:r>
            <a:endParaRPr lang="en-US" sz="2000" dirty="0"/>
          </a:p>
        </p:txBody>
      </p:sp>
      <p:sp>
        <p:nvSpPr>
          <p:cNvPr id="15" name="Text 12"/>
          <p:cNvSpPr/>
          <p:nvPr/>
        </p:nvSpPr>
        <p:spPr>
          <a:xfrm>
            <a:off x="793790" y="5800844"/>
            <a:ext cx="7556421" cy="326708"/>
          </a:xfrm>
          <a:prstGeom prst="rect">
            <a:avLst/>
          </a:prstGeom>
          <a:noFill/>
          <a:ln/>
        </p:spPr>
        <p:txBody>
          <a:bodyPr wrap="none" lIns="0" tIns="0" rIns="0" bIns="0" rtlCol="0" anchor="t"/>
          <a:lstStyle/>
          <a:p>
            <a:pPr algn="l" indent="0" marL="0">
              <a:lnSpc>
                <a:spcPts val="2550"/>
              </a:lnSpc>
              <a:buNone/>
            </a:pPr>
            <a:r>
              <a:rPr lang="en-US" sz="1600" dirty="0">
                <a:solidFill>
                  <a:srgbClr val="3C3939"/>
                </a:solidFill>
                <a:latin typeface="Roboto" pitchFamily="34" charset="0"/>
                <a:ea typeface="Roboto" pitchFamily="34" charset="-122"/>
                <a:cs typeface="Roboto" pitchFamily="34" charset="-120"/>
              </a:rPr>
              <a:t>Tải và kiểm tra cấu trúc của bộ dữ liệu Pima Indians Diabetes</a:t>
            </a:r>
            <a:endParaRPr lang="en-US" sz="1600" dirty="0"/>
          </a:p>
        </p:txBody>
      </p:sp>
      <p:sp>
        <p:nvSpPr>
          <p:cNvPr id="16" name="Text 13"/>
          <p:cNvSpPr/>
          <p:nvPr/>
        </p:nvSpPr>
        <p:spPr>
          <a:xfrm>
            <a:off x="793790" y="6249948"/>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3C3939"/>
                </a:solidFill>
                <a:latin typeface="Roboto" pitchFamily="34" charset="0"/>
                <a:ea typeface="Roboto" pitchFamily="34" charset="-122"/>
                <a:cs typeface="Roboto" pitchFamily="34" charset="-120"/>
              </a:rPr>
              <a:t>Đọc file CSV chứa dữ liệu</a:t>
            </a:r>
            <a:endParaRPr lang="en-US" sz="1600" dirty="0"/>
          </a:p>
        </p:txBody>
      </p:sp>
      <p:sp>
        <p:nvSpPr>
          <p:cNvPr id="17" name="Text 14"/>
          <p:cNvSpPr/>
          <p:nvPr/>
        </p:nvSpPr>
        <p:spPr>
          <a:xfrm>
            <a:off x="793790" y="6648093"/>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3C3939"/>
                </a:solidFill>
                <a:latin typeface="Roboto" pitchFamily="34" charset="0"/>
                <a:ea typeface="Roboto" pitchFamily="34" charset="-122"/>
                <a:cs typeface="Roboto" pitchFamily="34" charset="-120"/>
              </a:rPr>
              <a:t>Kiểm tra kích thước và cấu trúc</a:t>
            </a:r>
            <a:endParaRPr lang="en-US" sz="1600" dirty="0"/>
          </a:p>
        </p:txBody>
      </p:sp>
      <p:sp>
        <p:nvSpPr>
          <p:cNvPr id="18" name="Text 15"/>
          <p:cNvSpPr/>
          <p:nvPr/>
        </p:nvSpPr>
        <p:spPr>
          <a:xfrm>
            <a:off x="793790" y="7046238"/>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3C3939"/>
                </a:solidFill>
                <a:latin typeface="Roboto" pitchFamily="34" charset="0"/>
                <a:ea typeface="Roboto" pitchFamily="34" charset="-122"/>
                <a:cs typeface="Roboto" pitchFamily="34" charset="-120"/>
              </a:rPr>
              <a:t>Xem xét các thuộc tính cơ bản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30461"/>
            <a:ext cx="4820007" cy="602456"/>
          </a:xfrm>
          <a:prstGeom prst="rect">
            <a:avLst/>
          </a:prstGeom>
          <a:noFill/>
          <a:ln/>
        </p:spPr>
        <p:txBody>
          <a:bodyPr wrap="none" lIns="0" tIns="0" rIns="0" bIns="0" rtlCol="0" anchor="t"/>
          <a:lstStyle/>
          <a:p>
            <a:pPr algn="l" indent="0" marL="0">
              <a:lnSpc>
                <a:spcPts val="4700"/>
              </a:lnSpc>
              <a:buNone/>
            </a:pPr>
            <a:r>
              <a:rPr lang="en-US" sz="3750" dirty="0">
                <a:solidFill>
                  <a:srgbClr val="1B1B27"/>
                </a:solidFill>
                <a:latin typeface="Raleway" pitchFamily="34" charset="0"/>
                <a:ea typeface="Raleway" pitchFamily="34" charset="-122"/>
                <a:cs typeface="Raleway" pitchFamily="34" charset="-120"/>
              </a:rPr>
              <a:t>3. Tiền xử lý dữ liệu</a:t>
            </a:r>
            <a:endParaRPr lang="en-US" sz="3750" dirty="0"/>
          </a:p>
        </p:txBody>
      </p:sp>
      <p:sp>
        <p:nvSpPr>
          <p:cNvPr id="4" name="Text 1"/>
          <p:cNvSpPr/>
          <p:nvPr/>
        </p:nvSpPr>
        <p:spPr>
          <a:xfrm>
            <a:off x="6280190" y="1722120"/>
            <a:ext cx="7556421" cy="308372"/>
          </a:xfrm>
          <a:prstGeom prst="rect">
            <a:avLst/>
          </a:prstGeom>
          <a:noFill/>
          <a:ln/>
        </p:spPr>
        <p:txBody>
          <a:bodyPr wrap="non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Bước quan trọng để đảm bảo chất lượng dữ liệu trước khi huấn luyện mô hình</a:t>
            </a:r>
            <a:endParaRPr lang="en-US" sz="1500" dirty="0"/>
          </a:p>
        </p:txBody>
      </p:sp>
      <p:pic>
        <p:nvPicPr>
          <p:cNvPr id="5" name="Image 1" descr="preencoded.png">    </p:cNvPr>
          <p:cNvPicPr>
            <a:picLocks noChangeAspect="1"/>
          </p:cNvPicPr>
          <p:nvPr/>
        </p:nvPicPr>
        <p:blipFill>
          <a:blip r:embed="rId2"/>
          <a:stretch>
            <a:fillRect/>
          </a:stretch>
        </p:blipFill>
        <p:spPr>
          <a:xfrm>
            <a:off x="6280190" y="2247305"/>
            <a:ext cx="963930" cy="1156811"/>
          </a:xfrm>
          <a:prstGeom prst="rect">
            <a:avLst/>
          </a:prstGeom>
        </p:spPr>
      </p:pic>
      <p:sp>
        <p:nvSpPr>
          <p:cNvPr id="6" name="Text 2"/>
          <p:cNvSpPr/>
          <p:nvPr/>
        </p:nvSpPr>
        <p:spPr>
          <a:xfrm>
            <a:off x="7436882" y="2440067"/>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aleway" pitchFamily="34" charset="0"/>
                <a:ea typeface="Raleway" pitchFamily="34" charset="-122"/>
                <a:cs typeface="Raleway" pitchFamily="34" charset="-120"/>
              </a:rPr>
              <a:t>Kiểm tra dữ liệu thiếu</a:t>
            </a:r>
            <a:endParaRPr lang="en-US" sz="1850" dirty="0"/>
          </a:p>
        </p:txBody>
      </p:sp>
      <p:sp>
        <p:nvSpPr>
          <p:cNvPr id="7" name="Text 3"/>
          <p:cNvSpPr/>
          <p:nvPr/>
        </p:nvSpPr>
        <p:spPr>
          <a:xfrm>
            <a:off x="7436882" y="2856905"/>
            <a:ext cx="6399728" cy="308372"/>
          </a:xfrm>
          <a:prstGeom prst="rect">
            <a:avLst/>
          </a:prstGeom>
          <a:noFill/>
          <a:ln/>
        </p:spPr>
        <p:txBody>
          <a:bodyPr wrap="non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Phát hiện và xử lý các giá trị null hoặc missing values trong dataset</a:t>
            </a:r>
            <a:endParaRPr lang="en-US" sz="1500" dirty="0"/>
          </a:p>
        </p:txBody>
      </p:sp>
      <p:pic>
        <p:nvPicPr>
          <p:cNvPr id="8" name="Image 2" descr="preencoded.png">    </p:cNvPr>
          <p:cNvPicPr>
            <a:picLocks noChangeAspect="1"/>
          </p:cNvPicPr>
          <p:nvPr/>
        </p:nvPicPr>
        <p:blipFill>
          <a:blip r:embed="rId3"/>
          <a:stretch>
            <a:fillRect/>
          </a:stretch>
        </p:blipFill>
        <p:spPr>
          <a:xfrm>
            <a:off x="6280190" y="3404116"/>
            <a:ext cx="963930" cy="1419106"/>
          </a:xfrm>
          <a:prstGeom prst="rect">
            <a:avLst/>
          </a:prstGeom>
        </p:spPr>
      </p:pic>
      <p:sp>
        <p:nvSpPr>
          <p:cNvPr id="9" name="Text 4"/>
          <p:cNvSpPr/>
          <p:nvPr/>
        </p:nvSpPr>
        <p:spPr>
          <a:xfrm>
            <a:off x="7436882" y="3596878"/>
            <a:ext cx="2805112" cy="301228"/>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aleway" pitchFamily="34" charset="0"/>
                <a:ea typeface="Raleway" pitchFamily="34" charset="-122"/>
                <a:cs typeface="Raleway" pitchFamily="34" charset="-120"/>
              </a:rPr>
              <a:t>Thay thế giá trị bất hợp lý</a:t>
            </a:r>
            <a:endParaRPr lang="en-US" sz="1850" dirty="0"/>
          </a:p>
        </p:txBody>
      </p:sp>
      <p:sp>
        <p:nvSpPr>
          <p:cNvPr id="10" name="Text 5"/>
          <p:cNvSpPr/>
          <p:nvPr/>
        </p:nvSpPr>
        <p:spPr>
          <a:xfrm>
            <a:off x="7436882" y="4013716"/>
            <a:ext cx="6399728" cy="616744"/>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Xử lý các giá trị 0 không hợp lý trong các trường như glucose, blood pressure, BMI</a:t>
            </a:r>
            <a:endParaRPr lang="en-US" sz="1500" dirty="0"/>
          </a:p>
        </p:txBody>
      </p:sp>
      <p:pic>
        <p:nvPicPr>
          <p:cNvPr id="11" name="Image 3" descr="preencoded.png">    </p:cNvPr>
          <p:cNvPicPr>
            <a:picLocks noChangeAspect="1"/>
          </p:cNvPicPr>
          <p:nvPr/>
        </p:nvPicPr>
        <p:blipFill>
          <a:blip r:embed="rId4"/>
          <a:stretch>
            <a:fillRect/>
          </a:stretch>
        </p:blipFill>
        <p:spPr>
          <a:xfrm>
            <a:off x="6280190" y="4823222"/>
            <a:ext cx="963930" cy="1419106"/>
          </a:xfrm>
          <a:prstGeom prst="rect">
            <a:avLst/>
          </a:prstGeom>
        </p:spPr>
      </p:pic>
      <p:sp>
        <p:nvSpPr>
          <p:cNvPr id="12" name="Text 6"/>
          <p:cNvSpPr/>
          <p:nvPr/>
        </p:nvSpPr>
        <p:spPr>
          <a:xfrm>
            <a:off x="7436882" y="5015984"/>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aleway" pitchFamily="34" charset="0"/>
                <a:ea typeface="Raleway" pitchFamily="34" charset="-122"/>
                <a:cs typeface="Raleway" pitchFamily="34" charset="-120"/>
              </a:rPr>
              <a:t>Chuẩn hóa dữ liệu</a:t>
            </a:r>
            <a:endParaRPr lang="en-US" sz="1850" dirty="0"/>
          </a:p>
        </p:txBody>
      </p:sp>
      <p:sp>
        <p:nvSpPr>
          <p:cNvPr id="13" name="Text 7"/>
          <p:cNvSpPr/>
          <p:nvPr/>
        </p:nvSpPr>
        <p:spPr>
          <a:xfrm>
            <a:off x="7436882" y="5432822"/>
            <a:ext cx="6399728" cy="616744"/>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Áp dụng MinMaxScaler hoặc StandardScaler để đưa dữ liệu về cùng thang đo</a:t>
            </a:r>
            <a:endParaRPr lang="en-US" sz="1500" dirty="0"/>
          </a:p>
        </p:txBody>
      </p:sp>
      <p:pic>
        <p:nvPicPr>
          <p:cNvPr id="14" name="Image 4" descr="preencoded.png">    </p:cNvPr>
          <p:cNvPicPr>
            <a:picLocks noChangeAspect="1"/>
          </p:cNvPicPr>
          <p:nvPr/>
        </p:nvPicPr>
        <p:blipFill>
          <a:blip r:embed="rId5"/>
          <a:stretch>
            <a:fillRect/>
          </a:stretch>
        </p:blipFill>
        <p:spPr>
          <a:xfrm>
            <a:off x="6280190" y="6242328"/>
            <a:ext cx="963930" cy="1156811"/>
          </a:xfrm>
          <a:prstGeom prst="rect">
            <a:avLst/>
          </a:prstGeom>
        </p:spPr>
      </p:pic>
      <p:sp>
        <p:nvSpPr>
          <p:cNvPr id="15" name="Text 8"/>
          <p:cNvSpPr/>
          <p:nvPr/>
        </p:nvSpPr>
        <p:spPr>
          <a:xfrm>
            <a:off x="7436882" y="6435090"/>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3C3939"/>
                </a:solidFill>
                <a:latin typeface="Raleway" pitchFamily="34" charset="0"/>
                <a:ea typeface="Raleway" pitchFamily="34" charset="-122"/>
                <a:cs typeface="Raleway" pitchFamily="34" charset="-120"/>
              </a:rPr>
              <a:t>Chia tách dữ liệu</a:t>
            </a:r>
            <a:endParaRPr lang="en-US" sz="1850" dirty="0"/>
          </a:p>
        </p:txBody>
      </p:sp>
      <p:sp>
        <p:nvSpPr>
          <p:cNvPr id="16" name="Text 9"/>
          <p:cNvSpPr/>
          <p:nvPr/>
        </p:nvSpPr>
        <p:spPr>
          <a:xfrm>
            <a:off x="7436882" y="6851928"/>
            <a:ext cx="6399728" cy="308372"/>
          </a:xfrm>
          <a:prstGeom prst="rect">
            <a:avLst/>
          </a:prstGeom>
          <a:noFill/>
          <a:ln/>
        </p:spPr>
        <p:txBody>
          <a:bodyPr wrap="non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Sử dụng train_test_split để tách dữ liệu thành tập huấn luyện và kiểm tra</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0218" y="621863"/>
            <a:ext cx="4233386" cy="529233"/>
          </a:xfrm>
          <a:prstGeom prst="rect">
            <a:avLst/>
          </a:prstGeom>
          <a:noFill/>
          <a:ln/>
        </p:spPr>
        <p:txBody>
          <a:bodyPr wrap="none" lIns="0" tIns="0" rIns="0" bIns="0" rtlCol="0" anchor="t"/>
          <a:lstStyle/>
          <a:p>
            <a:pPr algn="l" indent="0" marL="0">
              <a:lnSpc>
                <a:spcPts val="4150"/>
              </a:lnSpc>
              <a:buNone/>
            </a:pPr>
            <a:r>
              <a:rPr lang="en-US" sz="3300" dirty="0">
                <a:solidFill>
                  <a:srgbClr val="1B1B27"/>
                </a:solidFill>
                <a:latin typeface="Raleway" pitchFamily="34" charset="0"/>
                <a:ea typeface="Raleway" pitchFamily="34" charset="-122"/>
                <a:cs typeface="Raleway" pitchFamily="34" charset="-120"/>
              </a:rPr>
              <a:t>4. Xây dựng mô hình</a:t>
            </a:r>
            <a:endParaRPr lang="en-US" sz="3300" dirty="0"/>
          </a:p>
        </p:txBody>
      </p:sp>
      <p:sp>
        <p:nvSpPr>
          <p:cNvPr id="3" name="Text 1"/>
          <p:cNvSpPr/>
          <p:nvPr/>
        </p:nvSpPr>
        <p:spPr>
          <a:xfrm>
            <a:off x="790218" y="1489710"/>
            <a:ext cx="13049964" cy="270867"/>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Áp dụng nhiều thuật toán machine learning khác nhau để tìm ra mô hình tối ưu nhất</a:t>
            </a:r>
            <a:endParaRPr lang="en-US" sz="1300" dirty="0"/>
          </a:p>
        </p:txBody>
      </p:sp>
      <p:pic>
        <p:nvPicPr>
          <p:cNvPr id="4" name="Image 0" descr="preencoded.png">    </p:cNvPr>
          <p:cNvPicPr>
            <a:picLocks noChangeAspect="1"/>
          </p:cNvPicPr>
          <p:nvPr/>
        </p:nvPicPr>
        <p:blipFill>
          <a:blip r:embed="rId1"/>
          <a:stretch>
            <a:fillRect/>
          </a:stretch>
        </p:blipFill>
        <p:spPr>
          <a:xfrm>
            <a:off x="790218" y="1951077"/>
            <a:ext cx="507921" cy="507921"/>
          </a:xfrm>
          <a:prstGeom prst="rect">
            <a:avLst/>
          </a:prstGeom>
        </p:spPr>
      </p:pic>
      <p:sp>
        <p:nvSpPr>
          <p:cNvPr id="5" name="Text 2"/>
          <p:cNvSpPr/>
          <p:nvPr/>
        </p:nvSpPr>
        <p:spPr>
          <a:xfrm>
            <a:off x="790218" y="2670572"/>
            <a:ext cx="2116693" cy="264557"/>
          </a:xfrm>
          <a:prstGeom prst="rect">
            <a:avLst/>
          </a:prstGeom>
          <a:noFill/>
          <a:ln/>
        </p:spPr>
        <p:txBody>
          <a:bodyPr wrap="none" lIns="0" tIns="0" rIns="0" bIns="0" rtlCol="0" anchor="t"/>
          <a:lstStyle/>
          <a:p>
            <a:pPr algn="l" indent="0" marL="0">
              <a:lnSpc>
                <a:spcPts val="2050"/>
              </a:lnSpc>
              <a:buNone/>
            </a:pPr>
            <a:r>
              <a:rPr lang="en-US" sz="1650" dirty="0">
                <a:solidFill>
                  <a:srgbClr val="3C3939"/>
                </a:solidFill>
                <a:latin typeface="Raleway" pitchFamily="34" charset="0"/>
                <a:ea typeface="Raleway" pitchFamily="34" charset="-122"/>
                <a:cs typeface="Raleway" pitchFamily="34" charset="-120"/>
              </a:rPr>
              <a:t>Logistic Regression</a:t>
            </a:r>
            <a:endParaRPr lang="en-US" sz="1650" dirty="0"/>
          </a:p>
        </p:txBody>
      </p:sp>
      <p:sp>
        <p:nvSpPr>
          <p:cNvPr id="6" name="Text 3"/>
          <p:cNvSpPr/>
          <p:nvPr/>
        </p:nvSpPr>
        <p:spPr>
          <a:xfrm>
            <a:off x="790218" y="3036689"/>
            <a:ext cx="6419136" cy="270867"/>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Mô hình tuyến tính cho bài toán phân loại nhị phân, dễ hiểu và diễn giải</a:t>
            </a:r>
            <a:endParaRPr lang="en-US" sz="1300" dirty="0"/>
          </a:p>
        </p:txBody>
      </p:sp>
      <p:pic>
        <p:nvPicPr>
          <p:cNvPr id="7" name="Image 1" descr="preencoded.png">    </p:cNvPr>
          <p:cNvPicPr>
            <a:picLocks noChangeAspect="1"/>
          </p:cNvPicPr>
          <p:nvPr/>
        </p:nvPicPr>
        <p:blipFill>
          <a:blip r:embed="rId2"/>
          <a:stretch>
            <a:fillRect/>
          </a:stretch>
        </p:blipFill>
        <p:spPr>
          <a:xfrm>
            <a:off x="7420928" y="1951077"/>
            <a:ext cx="507921" cy="507921"/>
          </a:xfrm>
          <a:prstGeom prst="rect">
            <a:avLst/>
          </a:prstGeom>
        </p:spPr>
      </p:pic>
      <p:sp>
        <p:nvSpPr>
          <p:cNvPr id="8" name="Text 4"/>
          <p:cNvSpPr/>
          <p:nvPr/>
        </p:nvSpPr>
        <p:spPr>
          <a:xfrm>
            <a:off x="7420928" y="2670572"/>
            <a:ext cx="2116693" cy="264557"/>
          </a:xfrm>
          <a:prstGeom prst="rect">
            <a:avLst/>
          </a:prstGeom>
          <a:noFill/>
          <a:ln/>
        </p:spPr>
        <p:txBody>
          <a:bodyPr wrap="none" lIns="0" tIns="0" rIns="0" bIns="0" rtlCol="0" anchor="t"/>
          <a:lstStyle/>
          <a:p>
            <a:pPr algn="l" indent="0" marL="0">
              <a:lnSpc>
                <a:spcPts val="2050"/>
              </a:lnSpc>
              <a:buNone/>
            </a:pPr>
            <a:r>
              <a:rPr lang="en-US" sz="1650" dirty="0">
                <a:solidFill>
                  <a:srgbClr val="3C3939"/>
                </a:solidFill>
                <a:latin typeface="Raleway" pitchFamily="34" charset="0"/>
                <a:ea typeface="Raleway" pitchFamily="34" charset="-122"/>
                <a:cs typeface="Raleway" pitchFamily="34" charset="-120"/>
              </a:rPr>
              <a:t>Decision Tree</a:t>
            </a:r>
            <a:endParaRPr lang="en-US" sz="1650" dirty="0"/>
          </a:p>
        </p:txBody>
      </p:sp>
      <p:sp>
        <p:nvSpPr>
          <p:cNvPr id="9" name="Text 5"/>
          <p:cNvSpPr/>
          <p:nvPr/>
        </p:nvSpPr>
        <p:spPr>
          <a:xfrm>
            <a:off x="7420928" y="3036689"/>
            <a:ext cx="6419255" cy="270867"/>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Cây quyết định tạo ra các luật phân loại rõ ràng, dễ trực quan hóa</a:t>
            </a:r>
            <a:endParaRPr lang="en-US" sz="1300" dirty="0"/>
          </a:p>
        </p:txBody>
      </p:sp>
      <p:pic>
        <p:nvPicPr>
          <p:cNvPr id="10" name="Image 2" descr="preencoded.png">    </p:cNvPr>
          <p:cNvPicPr>
            <a:picLocks noChangeAspect="1"/>
          </p:cNvPicPr>
          <p:nvPr/>
        </p:nvPicPr>
        <p:blipFill>
          <a:blip r:embed="rId3"/>
          <a:stretch>
            <a:fillRect/>
          </a:stretch>
        </p:blipFill>
        <p:spPr>
          <a:xfrm>
            <a:off x="790218" y="3646170"/>
            <a:ext cx="507921" cy="507921"/>
          </a:xfrm>
          <a:prstGeom prst="rect">
            <a:avLst/>
          </a:prstGeom>
        </p:spPr>
      </p:pic>
      <p:sp>
        <p:nvSpPr>
          <p:cNvPr id="11" name="Text 6"/>
          <p:cNvSpPr/>
          <p:nvPr/>
        </p:nvSpPr>
        <p:spPr>
          <a:xfrm>
            <a:off x="790218" y="4365665"/>
            <a:ext cx="2116693" cy="264557"/>
          </a:xfrm>
          <a:prstGeom prst="rect">
            <a:avLst/>
          </a:prstGeom>
          <a:noFill/>
          <a:ln/>
        </p:spPr>
        <p:txBody>
          <a:bodyPr wrap="none" lIns="0" tIns="0" rIns="0" bIns="0" rtlCol="0" anchor="t"/>
          <a:lstStyle/>
          <a:p>
            <a:pPr algn="l" indent="0" marL="0">
              <a:lnSpc>
                <a:spcPts val="2050"/>
              </a:lnSpc>
              <a:buNone/>
            </a:pPr>
            <a:r>
              <a:rPr lang="en-US" sz="1650" dirty="0">
                <a:solidFill>
                  <a:srgbClr val="3C3939"/>
                </a:solidFill>
                <a:latin typeface="Raleway" pitchFamily="34" charset="0"/>
                <a:ea typeface="Raleway" pitchFamily="34" charset="-122"/>
                <a:cs typeface="Raleway" pitchFamily="34" charset="-120"/>
              </a:rPr>
              <a:t>Random Forest</a:t>
            </a:r>
            <a:endParaRPr lang="en-US" sz="1650" dirty="0"/>
          </a:p>
        </p:txBody>
      </p:sp>
      <p:sp>
        <p:nvSpPr>
          <p:cNvPr id="12" name="Text 7"/>
          <p:cNvSpPr/>
          <p:nvPr/>
        </p:nvSpPr>
        <p:spPr>
          <a:xfrm>
            <a:off x="790218" y="4731782"/>
            <a:ext cx="6419136" cy="270867"/>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Tập hợp nhiều cây quyết định, cải thiện độ chính xác và giảm overfitting</a:t>
            </a:r>
            <a:endParaRPr lang="en-US" sz="1300" dirty="0"/>
          </a:p>
        </p:txBody>
      </p:sp>
      <p:pic>
        <p:nvPicPr>
          <p:cNvPr id="13" name="Image 3" descr="preencoded.png">    </p:cNvPr>
          <p:cNvPicPr>
            <a:picLocks noChangeAspect="1"/>
          </p:cNvPicPr>
          <p:nvPr/>
        </p:nvPicPr>
        <p:blipFill>
          <a:blip r:embed="rId4"/>
          <a:stretch>
            <a:fillRect/>
          </a:stretch>
        </p:blipFill>
        <p:spPr>
          <a:xfrm>
            <a:off x="7420928" y="3646170"/>
            <a:ext cx="507921" cy="507921"/>
          </a:xfrm>
          <a:prstGeom prst="rect">
            <a:avLst/>
          </a:prstGeom>
        </p:spPr>
      </p:pic>
      <p:sp>
        <p:nvSpPr>
          <p:cNvPr id="14" name="Text 8"/>
          <p:cNvSpPr/>
          <p:nvPr/>
        </p:nvSpPr>
        <p:spPr>
          <a:xfrm>
            <a:off x="7420928" y="4365665"/>
            <a:ext cx="2116693" cy="264557"/>
          </a:xfrm>
          <a:prstGeom prst="rect">
            <a:avLst/>
          </a:prstGeom>
          <a:noFill/>
          <a:ln/>
        </p:spPr>
        <p:txBody>
          <a:bodyPr wrap="none" lIns="0" tIns="0" rIns="0" bIns="0" rtlCol="0" anchor="t"/>
          <a:lstStyle/>
          <a:p>
            <a:pPr algn="l" indent="0" marL="0">
              <a:lnSpc>
                <a:spcPts val="2050"/>
              </a:lnSpc>
              <a:buNone/>
            </a:pPr>
            <a:r>
              <a:rPr lang="en-US" sz="1650" dirty="0">
                <a:solidFill>
                  <a:srgbClr val="3C3939"/>
                </a:solidFill>
                <a:latin typeface="Raleway" pitchFamily="34" charset="0"/>
                <a:ea typeface="Raleway" pitchFamily="34" charset="-122"/>
                <a:cs typeface="Raleway" pitchFamily="34" charset="-120"/>
              </a:rPr>
              <a:t>K-Nearest Neighbors</a:t>
            </a:r>
            <a:endParaRPr lang="en-US" sz="1650" dirty="0"/>
          </a:p>
        </p:txBody>
      </p:sp>
      <p:sp>
        <p:nvSpPr>
          <p:cNvPr id="15" name="Text 9"/>
          <p:cNvSpPr/>
          <p:nvPr/>
        </p:nvSpPr>
        <p:spPr>
          <a:xfrm>
            <a:off x="7420928" y="4731782"/>
            <a:ext cx="6419255" cy="270867"/>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Phân loại dựa trên k điểm dữ liệu gần nhất trong không gian đặc trưng</a:t>
            </a:r>
            <a:endParaRPr lang="en-US" sz="1300" dirty="0"/>
          </a:p>
        </p:txBody>
      </p:sp>
      <p:pic>
        <p:nvPicPr>
          <p:cNvPr id="16" name="Image 4" descr="preencoded.png">    </p:cNvPr>
          <p:cNvPicPr>
            <a:picLocks noChangeAspect="1"/>
          </p:cNvPicPr>
          <p:nvPr/>
        </p:nvPicPr>
        <p:blipFill>
          <a:blip r:embed="rId5"/>
          <a:stretch>
            <a:fillRect/>
          </a:stretch>
        </p:blipFill>
        <p:spPr>
          <a:xfrm>
            <a:off x="790218" y="5341263"/>
            <a:ext cx="507921" cy="507921"/>
          </a:xfrm>
          <a:prstGeom prst="rect">
            <a:avLst/>
          </a:prstGeom>
        </p:spPr>
      </p:pic>
      <p:sp>
        <p:nvSpPr>
          <p:cNvPr id="17" name="Text 10"/>
          <p:cNvSpPr/>
          <p:nvPr/>
        </p:nvSpPr>
        <p:spPr>
          <a:xfrm>
            <a:off x="790218" y="6060758"/>
            <a:ext cx="2353985" cy="264557"/>
          </a:xfrm>
          <a:prstGeom prst="rect">
            <a:avLst/>
          </a:prstGeom>
          <a:noFill/>
          <a:ln/>
        </p:spPr>
        <p:txBody>
          <a:bodyPr wrap="none" lIns="0" tIns="0" rIns="0" bIns="0" rtlCol="0" anchor="t"/>
          <a:lstStyle/>
          <a:p>
            <a:pPr algn="l" indent="0" marL="0">
              <a:lnSpc>
                <a:spcPts val="2050"/>
              </a:lnSpc>
              <a:buNone/>
            </a:pPr>
            <a:r>
              <a:rPr lang="en-US" sz="1650" dirty="0">
                <a:solidFill>
                  <a:srgbClr val="3C3939"/>
                </a:solidFill>
                <a:latin typeface="Raleway" pitchFamily="34" charset="0"/>
                <a:ea typeface="Raleway" pitchFamily="34" charset="-122"/>
                <a:cs typeface="Raleway" pitchFamily="34" charset="-120"/>
              </a:rPr>
              <a:t>Support Vector Machine</a:t>
            </a:r>
            <a:endParaRPr lang="en-US" sz="1650" dirty="0"/>
          </a:p>
        </p:txBody>
      </p:sp>
      <p:sp>
        <p:nvSpPr>
          <p:cNvPr id="18" name="Text 11"/>
          <p:cNvSpPr/>
          <p:nvPr/>
        </p:nvSpPr>
        <p:spPr>
          <a:xfrm>
            <a:off x="790218" y="6426875"/>
            <a:ext cx="6419136" cy="270867"/>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Tìm ranh giới tối ưu để phân tách các lớp dữ liệu với margin lớn nhất</a:t>
            </a:r>
            <a:endParaRPr lang="en-US" sz="1300" dirty="0"/>
          </a:p>
        </p:txBody>
      </p:sp>
      <p:pic>
        <p:nvPicPr>
          <p:cNvPr id="19" name="Image 5" descr="preencoded.png">    </p:cNvPr>
          <p:cNvPicPr>
            <a:picLocks noChangeAspect="1"/>
          </p:cNvPicPr>
          <p:nvPr/>
        </p:nvPicPr>
        <p:blipFill>
          <a:blip r:embed="rId6"/>
          <a:stretch>
            <a:fillRect/>
          </a:stretch>
        </p:blipFill>
        <p:spPr>
          <a:xfrm>
            <a:off x="7420928" y="5341263"/>
            <a:ext cx="507921" cy="507921"/>
          </a:xfrm>
          <a:prstGeom prst="rect">
            <a:avLst/>
          </a:prstGeom>
        </p:spPr>
      </p:pic>
      <p:sp>
        <p:nvSpPr>
          <p:cNvPr id="20" name="Text 12"/>
          <p:cNvSpPr/>
          <p:nvPr/>
        </p:nvSpPr>
        <p:spPr>
          <a:xfrm>
            <a:off x="7420928" y="6060758"/>
            <a:ext cx="2116693" cy="264557"/>
          </a:xfrm>
          <a:prstGeom prst="rect">
            <a:avLst/>
          </a:prstGeom>
          <a:noFill/>
          <a:ln/>
        </p:spPr>
        <p:txBody>
          <a:bodyPr wrap="none" lIns="0" tIns="0" rIns="0" bIns="0" rtlCol="0" anchor="t"/>
          <a:lstStyle/>
          <a:p>
            <a:pPr algn="l" indent="0" marL="0">
              <a:lnSpc>
                <a:spcPts val="2050"/>
              </a:lnSpc>
              <a:buNone/>
            </a:pPr>
            <a:r>
              <a:rPr lang="en-US" sz="1650" dirty="0">
                <a:solidFill>
                  <a:srgbClr val="3C3939"/>
                </a:solidFill>
                <a:latin typeface="Raleway" pitchFamily="34" charset="0"/>
                <a:ea typeface="Raleway" pitchFamily="34" charset="-122"/>
                <a:cs typeface="Raleway" pitchFamily="34" charset="-120"/>
              </a:rPr>
              <a:t>Gradient Boosting</a:t>
            </a:r>
            <a:endParaRPr lang="en-US" sz="1650" dirty="0"/>
          </a:p>
        </p:txBody>
      </p:sp>
      <p:sp>
        <p:nvSpPr>
          <p:cNvPr id="21" name="Text 13"/>
          <p:cNvSpPr/>
          <p:nvPr/>
        </p:nvSpPr>
        <p:spPr>
          <a:xfrm>
            <a:off x="7420928" y="6426875"/>
            <a:ext cx="6419255" cy="270867"/>
          </a:xfrm>
          <a:prstGeom prst="rect">
            <a:avLst/>
          </a:prstGeom>
          <a:noFill/>
          <a:ln/>
        </p:spPr>
        <p:txBody>
          <a:bodyPr wrap="non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Kết hợp nhiều mô hình yếu thành mô hình mạnh bằng kỹ thuật boosting</a:t>
            </a:r>
            <a:endParaRPr lang="en-US" sz="1300" dirty="0"/>
          </a:p>
        </p:txBody>
      </p:sp>
      <p:sp>
        <p:nvSpPr>
          <p:cNvPr id="22" name="Shape 14"/>
          <p:cNvSpPr/>
          <p:nvPr/>
        </p:nvSpPr>
        <p:spPr>
          <a:xfrm>
            <a:off x="790218" y="6888242"/>
            <a:ext cx="13049964" cy="719495"/>
          </a:xfrm>
          <a:prstGeom prst="roundRect">
            <a:avLst>
              <a:gd name="adj" fmla="val 9885"/>
            </a:avLst>
          </a:prstGeom>
          <a:solidFill>
            <a:srgbClr val="D2D2E0"/>
          </a:solidFill>
          <a:ln/>
        </p:spPr>
      </p:sp>
      <p:pic>
        <p:nvPicPr>
          <p:cNvPr id="23" name="Image 6" descr="preencoded.png">    </p:cNvPr>
          <p:cNvPicPr>
            <a:picLocks noChangeAspect="1"/>
          </p:cNvPicPr>
          <p:nvPr/>
        </p:nvPicPr>
        <p:blipFill>
          <a:blip r:embed="rId7"/>
          <a:stretch>
            <a:fillRect/>
          </a:stretch>
        </p:blipFill>
        <p:spPr>
          <a:xfrm>
            <a:off x="959525" y="7142083"/>
            <a:ext cx="211574" cy="169307"/>
          </a:xfrm>
          <a:prstGeom prst="rect">
            <a:avLst/>
          </a:prstGeom>
        </p:spPr>
      </p:pic>
      <p:sp>
        <p:nvSpPr>
          <p:cNvPr id="24" name="Text 15"/>
          <p:cNvSpPr/>
          <p:nvPr/>
        </p:nvSpPr>
        <p:spPr>
          <a:xfrm>
            <a:off x="1340406" y="7099816"/>
            <a:ext cx="12330470" cy="270867"/>
          </a:xfrm>
          <a:prstGeom prst="rect">
            <a:avLst/>
          </a:prstGeom>
          <a:noFill/>
          <a:ln/>
        </p:spPr>
        <p:txBody>
          <a:bodyPr wrap="none" lIns="0" tIns="0" rIns="0" bIns="0" rtlCol="0" anchor="t"/>
          <a:lstStyle/>
          <a:p>
            <a:pPr algn="l" indent="0" marL="0">
              <a:lnSpc>
                <a:spcPts val="2100"/>
              </a:lnSpc>
              <a:buNone/>
            </a:pPr>
            <a:r>
              <a:rPr lang="en-US" sz="1300" b="1" dirty="0">
                <a:solidFill>
                  <a:srgbClr val="000000"/>
                </a:solidFill>
                <a:latin typeface="Roboto" pitchFamily="34" charset="0"/>
                <a:ea typeface="Roboto" pitchFamily="34" charset="-122"/>
                <a:cs typeface="Roboto" pitchFamily="34" charset="-120"/>
              </a:rPr>
              <a:t>Phương pháp đánh giá:</a:t>
            </a:r>
            <a:pPr algn="l" indent="0" marL="0">
              <a:lnSpc>
                <a:spcPts val="2100"/>
              </a:lnSpc>
              <a:buNone/>
            </a:pPr>
            <a:r>
              <a:rPr lang="en-US" sz="1300" dirty="0">
                <a:solidFill>
                  <a:srgbClr val="000000"/>
                </a:solidFill>
                <a:latin typeface="Roboto" pitchFamily="34" charset="0"/>
                <a:ea typeface="Roboto" pitchFamily="34" charset="-122"/>
                <a:cs typeface="Roboto" pitchFamily="34" charset="-120"/>
              </a:rPr>
              <a:t> Sử dụng các chỉ số Accuracy, Precision, Recall và F1-Score để đánh giá hiệu suất của từng mô hình</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59725"/>
            <a:ext cx="4572357"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aleway" pitchFamily="34" charset="0"/>
                <a:ea typeface="Raleway" pitchFamily="34" charset="-122"/>
                <a:cs typeface="Raleway" pitchFamily="34" charset="-120"/>
              </a:rPr>
              <a:t>5. Kết quả và đánh giá</a:t>
            </a:r>
            <a:endParaRPr lang="en-US" sz="3550" dirty="0"/>
          </a:p>
        </p:txBody>
      </p:sp>
      <p:sp>
        <p:nvSpPr>
          <p:cNvPr id="3" name="Text 1"/>
          <p:cNvSpPr/>
          <p:nvPr/>
        </p:nvSpPr>
        <p:spPr>
          <a:xfrm>
            <a:off x="793790" y="1589603"/>
            <a:ext cx="13042821"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Phân tích so sánh hiệu suất của các mô hình và trực quan hóa kết quả</a:t>
            </a:r>
            <a:endParaRPr lang="en-US" sz="1400" dirty="0"/>
          </a:p>
        </p:txBody>
      </p:sp>
      <p:sp>
        <p:nvSpPr>
          <p:cNvPr id="4" name="Text 2"/>
          <p:cNvSpPr/>
          <p:nvPr/>
        </p:nvSpPr>
        <p:spPr>
          <a:xfrm>
            <a:off x="793790" y="2265402"/>
            <a:ext cx="2365891" cy="283488"/>
          </a:xfrm>
          <a:prstGeom prst="rect">
            <a:avLst/>
          </a:prstGeom>
          <a:noFill/>
          <a:ln/>
        </p:spPr>
        <p:txBody>
          <a:bodyPr wrap="none" lIns="0" tIns="0" rIns="0" bIns="0" rtlCol="0" anchor="t"/>
          <a:lstStyle/>
          <a:p>
            <a:pPr algn="l" indent="0" marL="0">
              <a:lnSpc>
                <a:spcPts val="2200"/>
              </a:lnSpc>
              <a:buNone/>
            </a:pPr>
            <a:r>
              <a:rPr lang="en-US" sz="1750" dirty="0">
                <a:solidFill>
                  <a:srgbClr val="1B1B27"/>
                </a:solidFill>
                <a:latin typeface="Raleway" pitchFamily="34" charset="0"/>
                <a:ea typeface="Raleway" pitchFamily="34" charset="-122"/>
                <a:cs typeface="Raleway" pitchFamily="34" charset="-120"/>
              </a:rPr>
              <a:t>Phương pháp đánh giá</a:t>
            </a:r>
            <a:endParaRPr lang="en-US" sz="1750" dirty="0"/>
          </a:p>
        </p:txBody>
      </p:sp>
      <p:sp>
        <p:nvSpPr>
          <p:cNvPr id="5" name="Text 3"/>
          <p:cNvSpPr/>
          <p:nvPr/>
        </p:nvSpPr>
        <p:spPr>
          <a:xfrm>
            <a:off x="793790" y="2730341"/>
            <a:ext cx="6300073" cy="2902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C3939"/>
                </a:solidFill>
                <a:latin typeface="Roboto" pitchFamily="34" charset="0"/>
                <a:ea typeface="Roboto" pitchFamily="34" charset="-122"/>
                <a:cs typeface="Roboto" pitchFamily="34" charset="-120"/>
              </a:rPr>
              <a:t>Độ chính xác (Accuracy):</a:t>
            </a:r>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 Tỷ lệ dự đoán đúng</a:t>
            </a:r>
            <a:endParaRPr lang="en-US" sz="1400" dirty="0"/>
          </a:p>
        </p:txBody>
      </p:sp>
      <p:sp>
        <p:nvSpPr>
          <p:cNvPr id="6" name="Text 4"/>
          <p:cNvSpPr/>
          <p:nvPr/>
        </p:nvSpPr>
        <p:spPr>
          <a:xfrm>
            <a:off x="793790" y="3084076"/>
            <a:ext cx="6300073" cy="2902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C3939"/>
                </a:solidFill>
                <a:latin typeface="Roboto" pitchFamily="34" charset="0"/>
                <a:ea typeface="Roboto" pitchFamily="34" charset="-122"/>
                <a:cs typeface="Roboto" pitchFamily="34" charset="-120"/>
              </a:rPr>
              <a:t>Ma trận nhầm lẫn:</a:t>
            </a:r>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 Chi tiết lỗi phân loại</a:t>
            </a:r>
            <a:endParaRPr lang="en-US" sz="1400" dirty="0"/>
          </a:p>
        </p:txBody>
      </p:sp>
      <p:sp>
        <p:nvSpPr>
          <p:cNvPr id="7" name="Text 5"/>
          <p:cNvSpPr/>
          <p:nvPr/>
        </p:nvSpPr>
        <p:spPr>
          <a:xfrm>
            <a:off x="793790" y="3437811"/>
            <a:ext cx="6300073" cy="2902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C3939"/>
                </a:solidFill>
                <a:latin typeface="Roboto" pitchFamily="34" charset="0"/>
                <a:ea typeface="Roboto" pitchFamily="34" charset="-122"/>
                <a:cs typeface="Roboto" pitchFamily="34" charset="-120"/>
              </a:rPr>
              <a:t>Precision &amp; Recall:</a:t>
            </a:r>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 Đánh giá cân bằng</a:t>
            </a:r>
            <a:endParaRPr lang="en-US" sz="1400" dirty="0"/>
          </a:p>
        </p:txBody>
      </p:sp>
      <p:sp>
        <p:nvSpPr>
          <p:cNvPr id="8" name="Text 6"/>
          <p:cNvSpPr/>
          <p:nvPr/>
        </p:nvSpPr>
        <p:spPr>
          <a:xfrm>
            <a:off x="793790" y="3791545"/>
            <a:ext cx="6300073" cy="29027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3C3939"/>
                </a:solidFill>
                <a:latin typeface="Roboto" pitchFamily="34" charset="0"/>
                <a:ea typeface="Roboto" pitchFamily="34" charset="-122"/>
                <a:cs typeface="Roboto" pitchFamily="34" charset="-120"/>
              </a:rPr>
              <a:t>F1-Score:</a:t>
            </a:r>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 Chỉ số tổng hợp</a:t>
            </a:r>
            <a:endParaRPr lang="en-US" sz="1400" dirty="0"/>
          </a:p>
        </p:txBody>
      </p:sp>
      <p:sp>
        <p:nvSpPr>
          <p:cNvPr id="9" name="Text 7"/>
          <p:cNvSpPr/>
          <p:nvPr/>
        </p:nvSpPr>
        <p:spPr>
          <a:xfrm>
            <a:off x="7544157" y="2265402"/>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1B1B27"/>
                </a:solidFill>
                <a:latin typeface="Raleway" pitchFamily="34" charset="0"/>
                <a:ea typeface="Raleway" pitchFamily="34" charset="-122"/>
                <a:cs typeface="Raleway" pitchFamily="34" charset="-120"/>
              </a:rPr>
              <a:t>Trực quan hóa</a:t>
            </a:r>
            <a:endParaRPr lang="en-US" sz="1750" dirty="0"/>
          </a:p>
        </p:txBody>
      </p:sp>
      <p:sp>
        <p:nvSpPr>
          <p:cNvPr id="10" name="Text 8"/>
          <p:cNvSpPr/>
          <p:nvPr/>
        </p:nvSpPr>
        <p:spPr>
          <a:xfrm>
            <a:off x="7544157" y="2730341"/>
            <a:ext cx="6300073" cy="580549"/>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Sử dụng biểu đồ so sánh, confusion matrix và các visualization khác để hiểu rõ hiệu suất mô hình</a:t>
            </a:r>
            <a:endParaRPr lang="en-US" sz="1400" dirty="0"/>
          </a:p>
        </p:txBody>
      </p:sp>
      <p:pic>
        <p:nvPicPr>
          <p:cNvPr id="11" name="Image 0" descr="preencoded.png">    </p:cNvPr>
          <p:cNvPicPr>
            <a:picLocks noChangeAspect="1"/>
          </p:cNvPicPr>
          <p:nvPr/>
        </p:nvPicPr>
        <p:blipFill>
          <a:blip r:embed="rId1"/>
          <a:stretch>
            <a:fillRect/>
          </a:stretch>
        </p:blipFill>
        <p:spPr>
          <a:xfrm>
            <a:off x="801410" y="4467701"/>
            <a:ext cx="2489359" cy="2489359"/>
          </a:xfrm>
          <a:prstGeom prst="rect">
            <a:avLst/>
          </a:prstGeom>
        </p:spPr>
      </p:pic>
      <p:pic>
        <p:nvPicPr>
          <p:cNvPr id="12" name="Image 1" descr="preencoded.png">    </p:cNvPr>
          <p:cNvPicPr>
            <a:picLocks noChangeAspect="1"/>
          </p:cNvPicPr>
          <p:nvPr/>
        </p:nvPicPr>
        <p:blipFill>
          <a:blip r:embed="rId2"/>
          <a:stretch>
            <a:fillRect/>
          </a:stretch>
        </p:blipFill>
        <p:spPr>
          <a:xfrm>
            <a:off x="3435906" y="4467701"/>
            <a:ext cx="2489359" cy="2489359"/>
          </a:xfrm>
          <a:prstGeom prst="rect">
            <a:avLst/>
          </a:prstGeom>
        </p:spPr>
      </p:pic>
      <p:pic>
        <p:nvPicPr>
          <p:cNvPr id="13" name="Image 2" descr="preencoded.png">    </p:cNvPr>
          <p:cNvPicPr>
            <a:picLocks noChangeAspect="1"/>
          </p:cNvPicPr>
          <p:nvPr/>
        </p:nvPicPr>
        <p:blipFill>
          <a:blip r:embed="rId3"/>
          <a:stretch>
            <a:fillRect/>
          </a:stretch>
        </p:blipFill>
        <p:spPr>
          <a:xfrm>
            <a:off x="6070402" y="4467701"/>
            <a:ext cx="2489478" cy="2489478"/>
          </a:xfrm>
          <a:prstGeom prst="rect">
            <a:avLst/>
          </a:prstGeom>
        </p:spPr>
      </p:pic>
      <p:pic>
        <p:nvPicPr>
          <p:cNvPr id="14" name="Image 3" descr="preencoded.png">    </p:cNvPr>
          <p:cNvPicPr>
            <a:picLocks noChangeAspect="1"/>
          </p:cNvPicPr>
          <p:nvPr/>
        </p:nvPicPr>
        <p:blipFill>
          <a:blip r:embed="rId4"/>
          <a:stretch>
            <a:fillRect/>
          </a:stretch>
        </p:blipFill>
        <p:spPr>
          <a:xfrm>
            <a:off x="8705017" y="4467701"/>
            <a:ext cx="2489359" cy="2489359"/>
          </a:xfrm>
          <a:prstGeom prst="rect">
            <a:avLst/>
          </a:prstGeom>
        </p:spPr>
      </p:pic>
      <p:pic>
        <p:nvPicPr>
          <p:cNvPr id="15" name="Image 4" descr="preencoded.png">    </p:cNvPr>
          <p:cNvPicPr>
            <a:picLocks noChangeAspect="1"/>
          </p:cNvPicPr>
          <p:nvPr/>
        </p:nvPicPr>
        <p:blipFill>
          <a:blip r:embed="rId5"/>
          <a:stretch>
            <a:fillRect/>
          </a:stretch>
        </p:blipFill>
        <p:spPr>
          <a:xfrm>
            <a:off x="11339513" y="4467701"/>
            <a:ext cx="2489478" cy="2489478"/>
          </a:xfrm>
          <a:prstGeom prst="rect">
            <a:avLst/>
          </a:prstGeom>
        </p:spPr>
      </p:pic>
      <p:sp>
        <p:nvSpPr>
          <p:cNvPr id="16" name="Text 9"/>
          <p:cNvSpPr/>
          <p:nvPr/>
        </p:nvSpPr>
        <p:spPr>
          <a:xfrm>
            <a:off x="793790" y="7279600"/>
            <a:ext cx="13042821"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Các biểu đồ trên cho thấy sự so sánh hiệu suất giữa các mô hình, ma trận nhầm lẫn và phân phối dữ liệu</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4741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6. Kết luận</a:t>
            </a:r>
            <a:endParaRPr lang="en-US" sz="4450" dirty="0"/>
          </a:p>
        </p:txBody>
      </p:sp>
      <p:sp>
        <p:nvSpPr>
          <p:cNvPr id="4" name="Shape 1"/>
          <p:cNvSpPr/>
          <p:nvPr/>
        </p:nvSpPr>
        <p:spPr>
          <a:xfrm>
            <a:off x="6280190" y="2296358"/>
            <a:ext cx="3664744" cy="2773799"/>
          </a:xfrm>
          <a:prstGeom prst="roundRect">
            <a:avLst>
              <a:gd name="adj" fmla="val 3435"/>
            </a:avLst>
          </a:prstGeom>
          <a:solidFill>
            <a:srgbClr val="1B1B27"/>
          </a:solidFill>
          <a:ln w="7620">
            <a:solidFill>
              <a:srgbClr val="343440"/>
            </a:solidFill>
            <a:prstDash val="solid"/>
          </a:ln>
        </p:spPr>
      </p:sp>
      <p:sp>
        <p:nvSpPr>
          <p:cNvPr id="5" name="Text 2"/>
          <p:cNvSpPr/>
          <p:nvPr/>
        </p:nvSpPr>
        <p:spPr>
          <a:xfrm>
            <a:off x="6514624" y="25307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aleway" pitchFamily="34" charset="0"/>
                <a:ea typeface="Raleway" pitchFamily="34" charset="-122"/>
                <a:cs typeface="Raleway" pitchFamily="34" charset="-120"/>
              </a:rPr>
              <a:t>Hiệu quả của dataset</a:t>
            </a:r>
            <a:endParaRPr lang="en-US" sz="2200" dirty="0"/>
          </a:p>
        </p:txBody>
      </p:sp>
      <p:sp>
        <p:nvSpPr>
          <p:cNvPr id="6" name="Text 3"/>
          <p:cNvSpPr/>
          <p:nvPr/>
        </p:nvSpPr>
        <p:spPr>
          <a:xfrm>
            <a:off x="6514624" y="3021211"/>
            <a:ext cx="3195876" cy="1814513"/>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Roboto" pitchFamily="34" charset="0"/>
                <a:ea typeface="Roboto" pitchFamily="34" charset="-122"/>
                <a:cs typeface="Roboto" pitchFamily="34" charset="-120"/>
              </a:rPr>
              <a:t>Bộ dữ liệu Pima Indians Diabetes tỏ ra rất phù hợp cho việc huấn luyện các mô hình dự đoán bệnh tiểu đường với độ chính xác cao</a:t>
            </a:r>
            <a:endParaRPr lang="en-US" sz="1750" dirty="0"/>
          </a:p>
        </p:txBody>
      </p:sp>
      <p:sp>
        <p:nvSpPr>
          <p:cNvPr id="7" name="Shape 4"/>
          <p:cNvSpPr/>
          <p:nvPr/>
        </p:nvSpPr>
        <p:spPr>
          <a:xfrm>
            <a:off x="10171748" y="2296358"/>
            <a:ext cx="3664863" cy="2773799"/>
          </a:xfrm>
          <a:prstGeom prst="roundRect">
            <a:avLst>
              <a:gd name="adj" fmla="val 3435"/>
            </a:avLst>
          </a:prstGeom>
          <a:solidFill>
            <a:srgbClr val="E1E1EA"/>
          </a:solidFill>
          <a:ln w="7620">
            <a:solidFill>
              <a:srgbClr val="C7C7D0"/>
            </a:solidFill>
            <a:prstDash val="solid"/>
          </a:ln>
        </p:spPr>
      </p:sp>
      <p:sp>
        <p:nvSpPr>
          <p:cNvPr id="8" name="Text 5"/>
          <p:cNvSpPr/>
          <p:nvPr/>
        </p:nvSpPr>
        <p:spPr>
          <a:xfrm>
            <a:off x="10406182" y="25307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Mô hình tối ưu</a:t>
            </a:r>
            <a:endParaRPr lang="en-US" sz="2200" dirty="0"/>
          </a:p>
        </p:txBody>
      </p:sp>
      <p:sp>
        <p:nvSpPr>
          <p:cNvPr id="9" name="Text 6"/>
          <p:cNvSpPr/>
          <p:nvPr/>
        </p:nvSpPr>
        <p:spPr>
          <a:xfrm>
            <a:off x="10406182" y="3021211"/>
            <a:ext cx="3195995" cy="1451610"/>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Random Forest và Gradient Boosting cho thấy kết quả vượt trội với độ chính xác cao và khả năng tổng quát hóa tốt</a:t>
            </a:r>
            <a:endParaRPr lang="en-US" sz="1750" dirty="0"/>
          </a:p>
        </p:txBody>
      </p:sp>
      <p:sp>
        <p:nvSpPr>
          <p:cNvPr id="10" name="Shape 7"/>
          <p:cNvSpPr/>
          <p:nvPr/>
        </p:nvSpPr>
        <p:spPr>
          <a:xfrm>
            <a:off x="6280190" y="5296972"/>
            <a:ext cx="7556421" cy="1685092"/>
          </a:xfrm>
          <a:prstGeom prst="roundRect">
            <a:avLst>
              <a:gd name="adj" fmla="val 5654"/>
            </a:avLst>
          </a:prstGeom>
          <a:solidFill>
            <a:srgbClr val="E1E1EA"/>
          </a:solidFill>
          <a:ln w="7620">
            <a:solidFill>
              <a:srgbClr val="C7C7D0"/>
            </a:solidFill>
            <a:prstDash val="solid"/>
          </a:ln>
        </p:spPr>
      </p:sp>
      <p:sp>
        <p:nvSpPr>
          <p:cNvPr id="11" name="Text 8"/>
          <p:cNvSpPr/>
          <p:nvPr/>
        </p:nvSpPr>
        <p:spPr>
          <a:xfrm>
            <a:off x="6514624" y="55314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Tiềm năng mở rộng</a:t>
            </a:r>
            <a:endParaRPr lang="en-US" sz="2200" dirty="0"/>
          </a:p>
        </p:txBody>
      </p:sp>
      <p:sp>
        <p:nvSpPr>
          <p:cNvPr id="12" name="Text 9"/>
          <p:cNvSpPr/>
          <p:nvPr/>
        </p:nvSpPr>
        <p:spPr>
          <a:xfrm>
            <a:off x="6514624" y="6021824"/>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Có thể cải tiến thêm bằng cách thu thập nhiều dữ liệu hơn, áp dụng kỹ thuật ensemble learning và feature engineering nâng cao</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0433" y="479584"/>
            <a:ext cx="4360664" cy="545068"/>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Raleway" pitchFamily="34" charset="0"/>
                <a:ea typeface="Raleway" pitchFamily="34" charset="-122"/>
                <a:cs typeface="Raleway" pitchFamily="34" charset="-120"/>
              </a:rPr>
              <a:t>Ý nghĩa thực tiễn</a:t>
            </a:r>
            <a:endParaRPr lang="en-US" sz="3400" dirty="0"/>
          </a:p>
        </p:txBody>
      </p:sp>
      <p:pic>
        <p:nvPicPr>
          <p:cNvPr id="3" name="Image 0" descr="preencoded.png">    </p:cNvPr>
          <p:cNvPicPr>
            <a:picLocks noChangeAspect="1"/>
          </p:cNvPicPr>
          <p:nvPr/>
        </p:nvPicPr>
        <p:blipFill>
          <a:blip r:embed="rId1"/>
          <a:stretch>
            <a:fillRect/>
          </a:stretch>
        </p:blipFill>
        <p:spPr>
          <a:xfrm>
            <a:off x="610433" y="1482447"/>
            <a:ext cx="5108496" cy="5108496"/>
          </a:xfrm>
          <a:prstGeom prst="rect">
            <a:avLst/>
          </a:prstGeom>
        </p:spPr>
      </p:pic>
      <p:sp>
        <p:nvSpPr>
          <p:cNvPr id="4" name="Text 1"/>
          <p:cNvSpPr/>
          <p:nvPr/>
        </p:nvSpPr>
        <p:spPr>
          <a:xfrm>
            <a:off x="6152078" y="1460659"/>
            <a:ext cx="2180273" cy="272415"/>
          </a:xfrm>
          <a:prstGeom prst="rect">
            <a:avLst/>
          </a:prstGeom>
          <a:noFill/>
          <a:ln/>
        </p:spPr>
        <p:txBody>
          <a:bodyPr wrap="none" lIns="0" tIns="0" rIns="0" bIns="0" rtlCol="0" anchor="t"/>
          <a:lstStyle/>
          <a:p>
            <a:pPr algn="l" indent="0" marL="0">
              <a:lnSpc>
                <a:spcPts val="2100"/>
              </a:lnSpc>
              <a:buNone/>
            </a:pPr>
            <a:r>
              <a:rPr lang="en-US" sz="1700" dirty="0">
                <a:solidFill>
                  <a:srgbClr val="1B1B27"/>
                </a:solidFill>
                <a:latin typeface="Raleway" pitchFamily="34" charset="0"/>
                <a:ea typeface="Raleway" pitchFamily="34" charset="-122"/>
                <a:cs typeface="Raleway" pitchFamily="34" charset="-120"/>
              </a:rPr>
              <a:t>Ứng dụng trong y tế</a:t>
            </a:r>
            <a:endParaRPr lang="en-US" sz="1700" dirty="0"/>
          </a:p>
        </p:txBody>
      </p:sp>
      <p:sp>
        <p:nvSpPr>
          <p:cNvPr id="5" name="Text 2"/>
          <p:cNvSpPr/>
          <p:nvPr/>
        </p:nvSpPr>
        <p:spPr>
          <a:xfrm>
            <a:off x="6152078" y="1907500"/>
            <a:ext cx="7875508" cy="279083"/>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Mô hình dự đoán này có thể hỗ trợ các bác sĩ trong việc:</a:t>
            </a:r>
            <a:endParaRPr lang="en-US" sz="1350" dirty="0"/>
          </a:p>
        </p:txBody>
      </p:sp>
      <p:sp>
        <p:nvSpPr>
          <p:cNvPr id="6" name="Text 3"/>
          <p:cNvSpPr/>
          <p:nvPr/>
        </p:nvSpPr>
        <p:spPr>
          <a:xfrm>
            <a:off x="6152078" y="2343507"/>
            <a:ext cx="7875508" cy="279083"/>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3C3939"/>
                </a:solidFill>
                <a:latin typeface="Roboto" pitchFamily="34" charset="0"/>
                <a:ea typeface="Roboto" pitchFamily="34" charset="-122"/>
                <a:cs typeface="Roboto" pitchFamily="34" charset="-120"/>
              </a:rPr>
              <a:t>Sàng lọc sớm:</a:t>
            </a:r>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 Phát hiện nguy cơ tiểu đường</a:t>
            </a:r>
            <a:endParaRPr lang="en-US" sz="1350" dirty="0"/>
          </a:p>
        </p:txBody>
      </p:sp>
      <p:sp>
        <p:nvSpPr>
          <p:cNvPr id="7" name="Text 4"/>
          <p:cNvSpPr/>
          <p:nvPr/>
        </p:nvSpPr>
        <p:spPr>
          <a:xfrm>
            <a:off x="6152078" y="2683550"/>
            <a:ext cx="7875508" cy="279083"/>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3C3939"/>
                </a:solidFill>
                <a:latin typeface="Roboto" pitchFamily="34" charset="0"/>
                <a:ea typeface="Roboto" pitchFamily="34" charset="-122"/>
                <a:cs typeface="Roboto" pitchFamily="34" charset="-120"/>
              </a:rPr>
              <a:t>Tối ưu chi phí:</a:t>
            </a:r>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 Giảm chi phí xét nghiệm</a:t>
            </a:r>
            <a:endParaRPr lang="en-US" sz="1350" dirty="0"/>
          </a:p>
        </p:txBody>
      </p:sp>
      <p:sp>
        <p:nvSpPr>
          <p:cNvPr id="8" name="Text 5"/>
          <p:cNvSpPr/>
          <p:nvPr/>
        </p:nvSpPr>
        <p:spPr>
          <a:xfrm>
            <a:off x="6152078" y="3023592"/>
            <a:ext cx="7875508" cy="279083"/>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3C3939"/>
                </a:solidFill>
                <a:latin typeface="Roboto" pitchFamily="34" charset="0"/>
                <a:ea typeface="Roboto" pitchFamily="34" charset="-122"/>
                <a:cs typeface="Roboto" pitchFamily="34" charset="-120"/>
              </a:rPr>
              <a:t>Cá nhân hóa:</a:t>
            </a:r>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 Đưa ra lời khuyên phù hợp</a:t>
            </a:r>
            <a:endParaRPr lang="en-US" sz="1350" dirty="0"/>
          </a:p>
        </p:txBody>
      </p:sp>
      <p:sp>
        <p:nvSpPr>
          <p:cNvPr id="9" name="Text 6"/>
          <p:cNvSpPr/>
          <p:nvPr/>
        </p:nvSpPr>
        <p:spPr>
          <a:xfrm>
            <a:off x="6152078" y="3363635"/>
            <a:ext cx="7875508" cy="279083"/>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3C3939"/>
                </a:solidFill>
                <a:latin typeface="Roboto" pitchFamily="34" charset="0"/>
                <a:ea typeface="Roboto" pitchFamily="34" charset="-122"/>
                <a:cs typeface="Roboto" pitchFamily="34" charset="-120"/>
              </a:rPr>
              <a:t>Phòng ngừa:</a:t>
            </a:r>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 Can thiệp sớm và hiệu quả</a:t>
            </a:r>
            <a:endParaRPr lang="en-US" sz="1350" dirty="0"/>
          </a:p>
        </p:txBody>
      </p:sp>
      <p:sp>
        <p:nvSpPr>
          <p:cNvPr id="10" name="Text 7"/>
          <p:cNvSpPr/>
          <p:nvPr/>
        </p:nvSpPr>
        <p:spPr>
          <a:xfrm>
            <a:off x="610433" y="7070527"/>
            <a:ext cx="3188851" cy="575548"/>
          </a:xfrm>
          <a:prstGeom prst="rect">
            <a:avLst/>
          </a:prstGeom>
          <a:noFill/>
          <a:ln/>
        </p:spPr>
        <p:txBody>
          <a:bodyPr wrap="none" lIns="0" tIns="0" rIns="0" bIns="0" rtlCol="0" anchor="t"/>
          <a:lstStyle/>
          <a:p>
            <a:pPr algn="ctr" indent="0" marL="0">
              <a:lnSpc>
                <a:spcPts val="4500"/>
              </a:lnSpc>
              <a:buNone/>
            </a:pPr>
            <a:r>
              <a:rPr lang="en-US" sz="4500" dirty="0">
                <a:solidFill>
                  <a:srgbClr val="3C3939"/>
                </a:solidFill>
                <a:latin typeface="Raleway" pitchFamily="34" charset="0"/>
                <a:ea typeface="Raleway" pitchFamily="34" charset="-122"/>
                <a:cs typeface="Raleway" pitchFamily="34" charset="-120"/>
              </a:rPr>
              <a:t>768</a:t>
            </a:r>
            <a:endParaRPr lang="en-US" sz="4500" dirty="0"/>
          </a:p>
        </p:txBody>
      </p:sp>
      <p:sp>
        <p:nvSpPr>
          <p:cNvPr id="11" name="Text 8"/>
          <p:cNvSpPr/>
          <p:nvPr/>
        </p:nvSpPr>
        <p:spPr>
          <a:xfrm>
            <a:off x="1114663" y="7863959"/>
            <a:ext cx="2180273" cy="272415"/>
          </a:xfrm>
          <a:prstGeom prst="rect">
            <a:avLst/>
          </a:prstGeom>
          <a:noFill/>
          <a:ln/>
        </p:spPr>
        <p:txBody>
          <a:bodyPr wrap="none" lIns="0" tIns="0" rIns="0" bIns="0" rtlCol="0" anchor="t"/>
          <a:lstStyle/>
          <a:p>
            <a:pPr algn="ctr" indent="0" marL="0">
              <a:lnSpc>
                <a:spcPts val="2100"/>
              </a:lnSpc>
              <a:buNone/>
            </a:pPr>
            <a:r>
              <a:rPr lang="en-US" sz="1700" dirty="0">
                <a:solidFill>
                  <a:srgbClr val="3C3939"/>
                </a:solidFill>
                <a:latin typeface="Raleway" pitchFamily="34" charset="0"/>
                <a:ea typeface="Raleway" pitchFamily="34" charset="-122"/>
                <a:cs typeface="Raleway" pitchFamily="34" charset="-120"/>
              </a:rPr>
              <a:t>Bệnh nhân</a:t>
            </a:r>
            <a:endParaRPr lang="en-US" sz="1700" dirty="0"/>
          </a:p>
        </p:txBody>
      </p:sp>
      <p:sp>
        <p:nvSpPr>
          <p:cNvPr id="12" name="Text 9"/>
          <p:cNvSpPr/>
          <p:nvPr/>
        </p:nvSpPr>
        <p:spPr>
          <a:xfrm>
            <a:off x="610433" y="8241030"/>
            <a:ext cx="3188851" cy="279083"/>
          </a:xfrm>
          <a:prstGeom prst="rect">
            <a:avLst/>
          </a:prstGeom>
          <a:noFill/>
          <a:ln/>
        </p:spPr>
        <p:txBody>
          <a:bodyPr wrap="none" lIns="0" tIns="0" rIns="0" bIns="0" rtlCol="0" anchor="t"/>
          <a:lstStyle/>
          <a:p>
            <a:pPr algn="ctr" indent="0" marL="0">
              <a:lnSpc>
                <a:spcPts val="2150"/>
              </a:lnSpc>
              <a:buNone/>
            </a:pPr>
            <a:r>
              <a:rPr lang="en-US" sz="1350" dirty="0">
                <a:solidFill>
                  <a:srgbClr val="3C3939"/>
                </a:solidFill>
                <a:latin typeface="Roboto" pitchFamily="34" charset="0"/>
                <a:ea typeface="Roboto" pitchFamily="34" charset="-122"/>
                <a:cs typeface="Roboto" pitchFamily="34" charset="-120"/>
              </a:rPr>
              <a:t>Dữ liệu phụ nữ Pima Indian</a:t>
            </a:r>
            <a:endParaRPr lang="en-US" sz="1350" dirty="0"/>
          </a:p>
        </p:txBody>
      </p:sp>
      <p:sp>
        <p:nvSpPr>
          <p:cNvPr id="13" name="Text 10"/>
          <p:cNvSpPr/>
          <p:nvPr/>
        </p:nvSpPr>
        <p:spPr>
          <a:xfrm>
            <a:off x="4017288" y="7070527"/>
            <a:ext cx="3188851" cy="575548"/>
          </a:xfrm>
          <a:prstGeom prst="rect">
            <a:avLst/>
          </a:prstGeom>
          <a:noFill/>
          <a:ln/>
        </p:spPr>
        <p:txBody>
          <a:bodyPr wrap="none" lIns="0" tIns="0" rIns="0" bIns="0" rtlCol="0" anchor="t"/>
          <a:lstStyle/>
          <a:p>
            <a:pPr algn="ctr" indent="0" marL="0">
              <a:lnSpc>
                <a:spcPts val="4500"/>
              </a:lnSpc>
              <a:buNone/>
            </a:pPr>
            <a:r>
              <a:rPr lang="en-US" sz="4500" dirty="0">
                <a:solidFill>
                  <a:srgbClr val="3C3939"/>
                </a:solidFill>
                <a:latin typeface="Raleway" pitchFamily="34" charset="0"/>
                <a:ea typeface="Raleway" pitchFamily="34" charset="-122"/>
                <a:cs typeface="Raleway" pitchFamily="34" charset="-120"/>
              </a:rPr>
              <a:t>8</a:t>
            </a:r>
            <a:endParaRPr lang="en-US" sz="4500" dirty="0"/>
          </a:p>
        </p:txBody>
      </p:sp>
      <p:sp>
        <p:nvSpPr>
          <p:cNvPr id="14" name="Text 11"/>
          <p:cNvSpPr/>
          <p:nvPr/>
        </p:nvSpPr>
        <p:spPr>
          <a:xfrm>
            <a:off x="4521518" y="7863959"/>
            <a:ext cx="2180273" cy="272415"/>
          </a:xfrm>
          <a:prstGeom prst="rect">
            <a:avLst/>
          </a:prstGeom>
          <a:noFill/>
          <a:ln/>
        </p:spPr>
        <p:txBody>
          <a:bodyPr wrap="none" lIns="0" tIns="0" rIns="0" bIns="0" rtlCol="0" anchor="t"/>
          <a:lstStyle/>
          <a:p>
            <a:pPr algn="ctr" indent="0" marL="0">
              <a:lnSpc>
                <a:spcPts val="2100"/>
              </a:lnSpc>
              <a:buNone/>
            </a:pPr>
            <a:r>
              <a:rPr lang="en-US" sz="1700" dirty="0">
                <a:solidFill>
                  <a:srgbClr val="3C3939"/>
                </a:solidFill>
                <a:latin typeface="Raleway" pitchFamily="34" charset="0"/>
                <a:ea typeface="Raleway" pitchFamily="34" charset="-122"/>
                <a:cs typeface="Raleway" pitchFamily="34" charset="-120"/>
              </a:rPr>
              <a:t>Đặc trưng</a:t>
            </a:r>
            <a:endParaRPr lang="en-US" sz="1700" dirty="0"/>
          </a:p>
        </p:txBody>
      </p:sp>
      <p:sp>
        <p:nvSpPr>
          <p:cNvPr id="15" name="Text 12"/>
          <p:cNvSpPr/>
          <p:nvPr/>
        </p:nvSpPr>
        <p:spPr>
          <a:xfrm>
            <a:off x="4017288" y="8241030"/>
            <a:ext cx="3188851" cy="279083"/>
          </a:xfrm>
          <a:prstGeom prst="rect">
            <a:avLst/>
          </a:prstGeom>
          <a:noFill/>
          <a:ln/>
        </p:spPr>
        <p:txBody>
          <a:bodyPr wrap="none" lIns="0" tIns="0" rIns="0" bIns="0" rtlCol="0" anchor="t"/>
          <a:lstStyle/>
          <a:p>
            <a:pPr algn="ctr" indent="0" marL="0">
              <a:lnSpc>
                <a:spcPts val="2150"/>
              </a:lnSpc>
              <a:buNone/>
            </a:pPr>
            <a:r>
              <a:rPr lang="en-US" sz="1350" dirty="0">
                <a:solidFill>
                  <a:srgbClr val="3C3939"/>
                </a:solidFill>
                <a:latin typeface="Roboto" pitchFamily="34" charset="0"/>
                <a:ea typeface="Roboto" pitchFamily="34" charset="-122"/>
                <a:cs typeface="Roboto" pitchFamily="34" charset="-120"/>
              </a:rPr>
              <a:t>Chỉ số y tế quan trọng</a:t>
            </a:r>
            <a:endParaRPr lang="en-US" sz="1350" dirty="0"/>
          </a:p>
        </p:txBody>
      </p:sp>
      <p:sp>
        <p:nvSpPr>
          <p:cNvPr id="16" name="Text 13"/>
          <p:cNvSpPr/>
          <p:nvPr/>
        </p:nvSpPr>
        <p:spPr>
          <a:xfrm>
            <a:off x="7424142" y="7070527"/>
            <a:ext cx="3188851" cy="575548"/>
          </a:xfrm>
          <a:prstGeom prst="rect">
            <a:avLst/>
          </a:prstGeom>
          <a:noFill/>
          <a:ln/>
        </p:spPr>
        <p:txBody>
          <a:bodyPr wrap="none" lIns="0" tIns="0" rIns="0" bIns="0" rtlCol="0" anchor="t"/>
          <a:lstStyle/>
          <a:p>
            <a:pPr algn="ctr" indent="0" marL="0">
              <a:lnSpc>
                <a:spcPts val="4500"/>
              </a:lnSpc>
              <a:buNone/>
            </a:pPr>
            <a:r>
              <a:rPr lang="en-US" sz="4500" dirty="0">
                <a:solidFill>
                  <a:srgbClr val="3C3939"/>
                </a:solidFill>
                <a:latin typeface="Raleway" pitchFamily="34" charset="0"/>
                <a:ea typeface="Raleway" pitchFamily="34" charset="-122"/>
                <a:cs typeface="Raleway" pitchFamily="34" charset="-120"/>
              </a:rPr>
              <a:t>6</a:t>
            </a:r>
            <a:endParaRPr lang="en-US" sz="4500" dirty="0"/>
          </a:p>
        </p:txBody>
      </p:sp>
      <p:sp>
        <p:nvSpPr>
          <p:cNvPr id="17" name="Text 14"/>
          <p:cNvSpPr/>
          <p:nvPr/>
        </p:nvSpPr>
        <p:spPr>
          <a:xfrm>
            <a:off x="7928372" y="7863959"/>
            <a:ext cx="2180273" cy="272415"/>
          </a:xfrm>
          <a:prstGeom prst="rect">
            <a:avLst/>
          </a:prstGeom>
          <a:noFill/>
          <a:ln/>
        </p:spPr>
        <p:txBody>
          <a:bodyPr wrap="none" lIns="0" tIns="0" rIns="0" bIns="0" rtlCol="0" anchor="t"/>
          <a:lstStyle/>
          <a:p>
            <a:pPr algn="ctr" indent="0" marL="0">
              <a:lnSpc>
                <a:spcPts val="2100"/>
              </a:lnSpc>
              <a:buNone/>
            </a:pPr>
            <a:r>
              <a:rPr lang="en-US" sz="1700" dirty="0">
                <a:solidFill>
                  <a:srgbClr val="3C3939"/>
                </a:solidFill>
                <a:latin typeface="Raleway" pitchFamily="34" charset="0"/>
                <a:ea typeface="Raleway" pitchFamily="34" charset="-122"/>
                <a:cs typeface="Raleway" pitchFamily="34" charset="-120"/>
              </a:rPr>
              <a:t>Mô hình ML</a:t>
            </a:r>
            <a:endParaRPr lang="en-US" sz="1700" dirty="0"/>
          </a:p>
        </p:txBody>
      </p:sp>
      <p:sp>
        <p:nvSpPr>
          <p:cNvPr id="18" name="Text 15"/>
          <p:cNvSpPr/>
          <p:nvPr/>
        </p:nvSpPr>
        <p:spPr>
          <a:xfrm>
            <a:off x="7424142" y="8241030"/>
            <a:ext cx="3188851" cy="279083"/>
          </a:xfrm>
          <a:prstGeom prst="rect">
            <a:avLst/>
          </a:prstGeom>
          <a:noFill/>
          <a:ln/>
        </p:spPr>
        <p:txBody>
          <a:bodyPr wrap="none" lIns="0" tIns="0" rIns="0" bIns="0" rtlCol="0" anchor="t"/>
          <a:lstStyle/>
          <a:p>
            <a:pPr algn="ctr" indent="0" marL="0">
              <a:lnSpc>
                <a:spcPts val="2150"/>
              </a:lnSpc>
              <a:buNone/>
            </a:pPr>
            <a:r>
              <a:rPr lang="en-US" sz="1350" dirty="0">
                <a:solidFill>
                  <a:srgbClr val="3C3939"/>
                </a:solidFill>
                <a:latin typeface="Roboto" pitchFamily="34" charset="0"/>
                <a:ea typeface="Roboto" pitchFamily="34" charset="-122"/>
                <a:cs typeface="Roboto" pitchFamily="34" charset="-120"/>
              </a:rPr>
              <a:t>Thuật toán được so sánh</a:t>
            </a:r>
            <a:endParaRPr lang="en-US" sz="1350" dirty="0"/>
          </a:p>
        </p:txBody>
      </p:sp>
      <p:sp>
        <p:nvSpPr>
          <p:cNvPr id="19" name="Text 16"/>
          <p:cNvSpPr/>
          <p:nvPr/>
        </p:nvSpPr>
        <p:spPr>
          <a:xfrm>
            <a:off x="10830997" y="7070527"/>
            <a:ext cx="3188970" cy="575548"/>
          </a:xfrm>
          <a:prstGeom prst="rect">
            <a:avLst/>
          </a:prstGeom>
          <a:noFill/>
          <a:ln/>
        </p:spPr>
        <p:txBody>
          <a:bodyPr wrap="none" lIns="0" tIns="0" rIns="0" bIns="0" rtlCol="0" anchor="t"/>
          <a:lstStyle/>
          <a:p>
            <a:pPr algn="ctr" indent="0" marL="0">
              <a:lnSpc>
                <a:spcPts val="4500"/>
              </a:lnSpc>
              <a:buNone/>
            </a:pPr>
            <a:r>
              <a:rPr lang="en-US" sz="4500" dirty="0">
                <a:solidFill>
                  <a:srgbClr val="3C3939"/>
                </a:solidFill>
                <a:latin typeface="Raleway" pitchFamily="34" charset="0"/>
                <a:ea typeface="Raleway" pitchFamily="34" charset="-122"/>
                <a:cs typeface="Raleway" pitchFamily="34" charset="-120"/>
              </a:rPr>
              <a:t>85%</a:t>
            </a:r>
            <a:endParaRPr lang="en-US" sz="4500" dirty="0"/>
          </a:p>
        </p:txBody>
      </p:sp>
      <p:sp>
        <p:nvSpPr>
          <p:cNvPr id="20" name="Text 17"/>
          <p:cNvSpPr/>
          <p:nvPr/>
        </p:nvSpPr>
        <p:spPr>
          <a:xfrm>
            <a:off x="11335345" y="7863959"/>
            <a:ext cx="2180273" cy="272415"/>
          </a:xfrm>
          <a:prstGeom prst="rect">
            <a:avLst/>
          </a:prstGeom>
          <a:noFill/>
          <a:ln/>
        </p:spPr>
        <p:txBody>
          <a:bodyPr wrap="none" lIns="0" tIns="0" rIns="0" bIns="0" rtlCol="0" anchor="t"/>
          <a:lstStyle/>
          <a:p>
            <a:pPr algn="ctr" indent="0" marL="0">
              <a:lnSpc>
                <a:spcPts val="2100"/>
              </a:lnSpc>
              <a:buNone/>
            </a:pPr>
            <a:r>
              <a:rPr lang="en-US" sz="1700" dirty="0">
                <a:solidFill>
                  <a:srgbClr val="3C3939"/>
                </a:solidFill>
                <a:latin typeface="Raleway" pitchFamily="34" charset="0"/>
                <a:ea typeface="Raleway" pitchFamily="34" charset="-122"/>
                <a:cs typeface="Raleway" pitchFamily="34" charset="-120"/>
              </a:rPr>
              <a:t>Độ chính xác</a:t>
            </a:r>
            <a:endParaRPr lang="en-US" sz="1700" dirty="0"/>
          </a:p>
        </p:txBody>
      </p:sp>
      <p:sp>
        <p:nvSpPr>
          <p:cNvPr id="21" name="Text 18"/>
          <p:cNvSpPr/>
          <p:nvPr/>
        </p:nvSpPr>
        <p:spPr>
          <a:xfrm>
            <a:off x="10830997" y="8241030"/>
            <a:ext cx="3188970" cy="279083"/>
          </a:xfrm>
          <a:prstGeom prst="rect">
            <a:avLst/>
          </a:prstGeom>
          <a:noFill/>
          <a:ln/>
        </p:spPr>
        <p:txBody>
          <a:bodyPr wrap="none" lIns="0" tIns="0" rIns="0" bIns="0" rtlCol="0" anchor="t"/>
          <a:lstStyle/>
          <a:p>
            <a:pPr algn="ctr" indent="0" marL="0">
              <a:lnSpc>
                <a:spcPts val="2150"/>
              </a:lnSpc>
              <a:buNone/>
            </a:pPr>
            <a:r>
              <a:rPr lang="en-US" sz="1350" dirty="0">
                <a:solidFill>
                  <a:srgbClr val="3C3939"/>
                </a:solidFill>
                <a:latin typeface="Roboto" pitchFamily="34" charset="0"/>
                <a:ea typeface="Roboto" pitchFamily="34" charset="-122"/>
                <a:cs typeface="Roboto" pitchFamily="34" charset="-120"/>
              </a:rPr>
              <a:t>Kết quả mô hình tốt nhất</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93658"/>
            <a:ext cx="5753695"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Raleway" pitchFamily="34" charset="0"/>
                <a:ea typeface="Raleway" pitchFamily="34" charset="-122"/>
                <a:cs typeface="Raleway" pitchFamily="34" charset="-120"/>
              </a:rPr>
              <a:t>Quy trình Machine Learning</a:t>
            </a:r>
            <a:endParaRPr lang="en-US" sz="3550" dirty="0"/>
          </a:p>
        </p:txBody>
      </p:sp>
      <p:sp>
        <p:nvSpPr>
          <p:cNvPr id="3" name="Text 1"/>
          <p:cNvSpPr/>
          <p:nvPr/>
        </p:nvSpPr>
        <p:spPr>
          <a:xfrm>
            <a:off x="793790" y="1623536"/>
            <a:ext cx="13042821"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Tổng quan quy trình phân tích dữ liệu và xây dựng mô hình dự đoán bệnh tiểu đường</a:t>
            </a:r>
            <a:endParaRPr lang="en-US" sz="1400" dirty="0"/>
          </a:p>
        </p:txBody>
      </p:sp>
      <p:sp>
        <p:nvSpPr>
          <p:cNvPr id="4" name="Shape 2"/>
          <p:cNvSpPr/>
          <p:nvPr/>
        </p:nvSpPr>
        <p:spPr>
          <a:xfrm>
            <a:off x="7303770" y="2117884"/>
            <a:ext cx="22860" cy="5417939"/>
          </a:xfrm>
          <a:prstGeom prst="roundRect">
            <a:avLst>
              <a:gd name="adj" fmla="val 333395"/>
            </a:avLst>
          </a:prstGeom>
          <a:solidFill>
            <a:srgbClr val="C7C7D0"/>
          </a:solidFill>
          <a:ln/>
        </p:spPr>
      </p:sp>
      <p:sp>
        <p:nvSpPr>
          <p:cNvPr id="5" name="Shape 3"/>
          <p:cNvSpPr/>
          <p:nvPr/>
        </p:nvSpPr>
        <p:spPr>
          <a:xfrm>
            <a:off x="6589574" y="2310527"/>
            <a:ext cx="544354" cy="22860"/>
          </a:xfrm>
          <a:prstGeom prst="roundRect">
            <a:avLst>
              <a:gd name="adj" fmla="val 333395"/>
            </a:avLst>
          </a:prstGeom>
          <a:solidFill>
            <a:srgbClr val="C7C7D0"/>
          </a:solidFill>
          <a:ln/>
        </p:spPr>
      </p:sp>
      <p:sp>
        <p:nvSpPr>
          <p:cNvPr id="6" name="Shape 4"/>
          <p:cNvSpPr/>
          <p:nvPr/>
        </p:nvSpPr>
        <p:spPr>
          <a:xfrm>
            <a:off x="7111067" y="2117884"/>
            <a:ext cx="408265" cy="408265"/>
          </a:xfrm>
          <a:prstGeom prst="roundRect">
            <a:avLst>
              <a:gd name="adj" fmla="val 18668"/>
            </a:avLst>
          </a:prstGeom>
          <a:solidFill>
            <a:srgbClr val="E1E1EA"/>
          </a:solidFill>
          <a:ln w="7620">
            <a:solidFill>
              <a:srgbClr val="C7C7D0"/>
            </a:solidFill>
            <a:prstDash val="solid"/>
          </a:ln>
        </p:spPr>
      </p:sp>
      <p:sp>
        <p:nvSpPr>
          <p:cNvPr id="7" name="Text 5"/>
          <p:cNvSpPr/>
          <p:nvPr/>
        </p:nvSpPr>
        <p:spPr>
          <a:xfrm>
            <a:off x="7179052" y="2151876"/>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3C3939"/>
                </a:solidFill>
                <a:latin typeface="Raleway" pitchFamily="34" charset="0"/>
                <a:ea typeface="Raleway" pitchFamily="34" charset="-122"/>
                <a:cs typeface="Raleway" pitchFamily="34" charset="-120"/>
              </a:rPr>
              <a:t>1</a:t>
            </a:r>
            <a:endParaRPr lang="en-US" sz="2100" dirty="0"/>
          </a:p>
        </p:txBody>
      </p:sp>
      <p:sp>
        <p:nvSpPr>
          <p:cNvPr id="8" name="Text 6"/>
          <p:cNvSpPr/>
          <p:nvPr/>
        </p:nvSpPr>
        <p:spPr>
          <a:xfrm>
            <a:off x="4139684" y="2180153"/>
            <a:ext cx="2268260" cy="283488"/>
          </a:xfrm>
          <a:prstGeom prst="rect">
            <a:avLst/>
          </a:prstGeom>
          <a:noFill/>
          <a:ln/>
        </p:spPr>
        <p:txBody>
          <a:bodyPr wrap="none" lIns="0" tIns="0" rIns="0" bIns="0" rtlCol="0" anchor="t"/>
          <a:lstStyle/>
          <a:p>
            <a:pPr algn="r" indent="0" marL="0">
              <a:lnSpc>
                <a:spcPts val="2200"/>
              </a:lnSpc>
              <a:buNone/>
            </a:pPr>
            <a:r>
              <a:rPr lang="en-US" sz="1750" dirty="0">
                <a:solidFill>
                  <a:srgbClr val="3C3939"/>
                </a:solidFill>
                <a:latin typeface="Raleway" pitchFamily="34" charset="0"/>
                <a:ea typeface="Raleway" pitchFamily="34" charset="-122"/>
                <a:cs typeface="Raleway" pitchFamily="34" charset="-120"/>
              </a:rPr>
              <a:t>Thu thập dữ liệu</a:t>
            </a:r>
            <a:endParaRPr lang="en-US" sz="1750" dirty="0"/>
          </a:p>
        </p:txBody>
      </p:sp>
      <p:sp>
        <p:nvSpPr>
          <p:cNvPr id="9" name="Text 7"/>
          <p:cNvSpPr/>
          <p:nvPr/>
        </p:nvSpPr>
        <p:spPr>
          <a:xfrm>
            <a:off x="793790" y="2572464"/>
            <a:ext cx="5614154" cy="580549"/>
          </a:xfrm>
          <a:prstGeom prst="rect">
            <a:avLst/>
          </a:prstGeom>
          <a:noFill/>
          <a:ln/>
        </p:spPr>
        <p:txBody>
          <a:bodyPr wrap="square" lIns="0" tIns="0" rIns="0" bIns="0" rtlCol="0" anchor="t"/>
          <a:lstStyle/>
          <a:p>
            <a:pPr algn="r" indent="0" marL="0">
              <a:lnSpc>
                <a:spcPts val="2250"/>
              </a:lnSpc>
              <a:buNone/>
            </a:pPr>
            <a:r>
              <a:rPr lang="en-US" sz="1400" dirty="0">
                <a:solidFill>
                  <a:srgbClr val="3C3939"/>
                </a:solidFill>
                <a:latin typeface="Roboto" pitchFamily="34" charset="0"/>
                <a:ea typeface="Roboto" pitchFamily="34" charset="-122"/>
                <a:cs typeface="Roboto" pitchFamily="34" charset="-120"/>
              </a:rPr>
              <a:t>Sử dụng bộ dữ liệu Pima Indians Diabetes với 768 mẫu dữ liệu và 8 đặc trưng y tế</a:t>
            </a:r>
            <a:endParaRPr lang="en-US" sz="1400" dirty="0"/>
          </a:p>
        </p:txBody>
      </p:sp>
      <p:sp>
        <p:nvSpPr>
          <p:cNvPr id="10" name="Shape 8"/>
          <p:cNvSpPr/>
          <p:nvPr/>
        </p:nvSpPr>
        <p:spPr>
          <a:xfrm>
            <a:off x="7496473" y="3399234"/>
            <a:ext cx="544354" cy="22860"/>
          </a:xfrm>
          <a:prstGeom prst="roundRect">
            <a:avLst>
              <a:gd name="adj" fmla="val 333395"/>
            </a:avLst>
          </a:prstGeom>
          <a:solidFill>
            <a:srgbClr val="C7C7D0"/>
          </a:solidFill>
          <a:ln/>
        </p:spPr>
      </p:sp>
      <p:sp>
        <p:nvSpPr>
          <p:cNvPr id="11" name="Shape 9"/>
          <p:cNvSpPr/>
          <p:nvPr/>
        </p:nvSpPr>
        <p:spPr>
          <a:xfrm>
            <a:off x="7111067" y="3206591"/>
            <a:ext cx="408265" cy="408265"/>
          </a:xfrm>
          <a:prstGeom prst="roundRect">
            <a:avLst>
              <a:gd name="adj" fmla="val 18668"/>
            </a:avLst>
          </a:prstGeom>
          <a:solidFill>
            <a:srgbClr val="E1E1EA"/>
          </a:solidFill>
          <a:ln w="7620">
            <a:solidFill>
              <a:srgbClr val="C7C7D0"/>
            </a:solidFill>
            <a:prstDash val="solid"/>
          </a:ln>
        </p:spPr>
      </p:sp>
      <p:sp>
        <p:nvSpPr>
          <p:cNvPr id="12" name="Text 10"/>
          <p:cNvSpPr/>
          <p:nvPr/>
        </p:nvSpPr>
        <p:spPr>
          <a:xfrm>
            <a:off x="7179052" y="3240584"/>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3C3939"/>
                </a:solidFill>
                <a:latin typeface="Raleway" pitchFamily="34" charset="0"/>
                <a:ea typeface="Raleway" pitchFamily="34" charset="-122"/>
                <a:cs typeface="Raleway" pitchFamily="34" charset="-120"/>
              </a:rPr>
              <a:t>2</a:t>
            </a:r>
            <a:endParaRPr lang="en-US" sz="2100" dirty="0"/>
          </a:p>
        </p:txBody>
      </p:sp>
      <p:sp>
        <p:nvSpPr>
          <p:cNvPr id="13" name="Text 11"/>
          <p:cNvSpPr/>
          <p:nvPr/>
        </p:nvSpPr>
        <p:spPr>
          <a:xfrm>
            <a:off x="8222456" y="3268861"/>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3C3939"/>
                </a:solidFill>
                <a:latin typeface="Raleway" pitchFamily="34" charset="0"/>
                <a:ea typeface="Raleway" pitchFamily="34" charset="-122"/>
                <a:cs typeface="Raleway" pitchFamily="34" charset="-120"/>
              </a:rPr>
              <a:t>Tiền xử lý</a:t>
            </a:r>
            <a:endParaRPr lang="en-US" sz="1750" dirty="0"/>
          </a:p>
        </p:txBody>
      </p:sp>
      <p:sp>
        <p:nvSpPr>
          <p:cNvPr id="14" name="Text 12"/>
          <p:cNvSpPr/>
          <p:nvPr/>
        </p:nvSpPr>
        <p:spPr>
          <a:xfrm>
            <a:off x="8222456" y="3661172"/>
            <a:ext cx="5614154"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Làm sạch dữ liệu, xử lý giá trị thiếu, chuẩn hóa và chia tách dataset</a:t>
            </a:r>
            <a:endParaRPr lang="en-US" sz="1400" dirty="0"/>
          </a:p>
        </p:txBody>
      </p:sp>
      <p:sp>
        <p:nvSpPr>
          <p:cNvPr id="15" name="Shape 13"/>
          <p:cNvSpPr/>
          <p:nvPr/>
        </p:nvSpPr>
        <p:spPr>
          <a:xfrm>
            <a:off x="6589574" y="4337566"/>
            <a:ext cx="544354" cy="22860"/>
          </a:xfrm>
          <a:prstGeom prst="roundRect">
            <a:avLst>
              <a:gd name="adj" fmla="val 333395"/>
            </a:avLst>
          </a:prstGeom>
          <a:solidFill>
            <a:srgbClr val="C7C7D0"/>
          </a:solidFill>
          <a:ln/>
        </p:spPr>
      </p:sp>
      <p:sp>
        <p:nvSpPr>
          <p:cNvPr id="16" name="Shape 14"/>
          <p:cNvSpPr/>
          <p:nvPr/>
        </p:nvSpPr>
        <p:spPr>
          <a:xfrm>
            <a:off x="7111067" y="4144923"/>
            <a:ext cx="408265" cy="408265"/>
          </a:xfrm>
          <a:prstGeom prst="roundRect">
            <a:avLst>
              <a:gd name="adj" fmla="val 18668"/>
            </a:avLst>
          </a:prstGeom>
          <a:solidFill>
            <a:srgbClr val="E1E1EA"/>
          </a:solidFill>
          <a:ln w="7620">
            <a:solidFill>
              <a:srgbClr val="C7C7D0"/>
            </a:solidFill>
            <a:prstDash val="solid"/>
          </a:ln>
        </p:spPr>
      </p:sp>
      <p:sp>
        <p:nvSpPr>
          <p:cNvPr id="17" name="Text 15"/>
          <p:cNvSpPr/>
          <p:nvPr/>
        </p:nvSpPr>
        <p:spPr>
          <a:xfrm>
            <a:off x="7179052" y="4178915"/>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3C3939"/>
                </a:solidFill>
                <a:latin typeface="Raleway" pitchFamily="34" charset="0"/>
                <a:ea typeface="Raleway" pitchFamily="34" charset="-122"/>
                <a:cs typeface="Raleway" pitchFamily="34" charset="-120"/>
              </a:rPr>
              <a:t>3</a:t>
            </a:r>
            <a:endParaRPr lang="en-US" sz="2100" dirty="0"/>
          </a:p>
        </p:txBody>
      </p:sp>
      <p:sp>
        <p:nvSpPr>
          <p:cNvPr id="18" name="Text 16"/>
          <p:cNvSpPr/>
          <p:nvPr/>
        </p:nvSpPr>
        <p:spPr>
          <a:xfrm>
            <a:off x="4139684" y="4207192"/>
            <a:ext cx="2268260" cy="283488"/>
          </a:xfrm>
          <a:prstGeom prst="rect">
            <a:avLst/>
          </a:prstGeom>
          <a:noFill/>
          <a:ln/>
        </p:spPr>
        <p:txBody>
          <a:bodyPr wrap="none" lIns="0" tIns="0" rIns="0" bIns="0" rtlCol="0" anchor="t"/>
          <a:lstStyle/>
          <a:p>
            <a:pPr algn="r" indent="0" marL="0">
              <a:lnSpc>
                <a:spcPts val="2200"/>
              </a:lnSpc>
              <a:buNone/>
            </a:pPr>
            <a:r>
              <a:rPr lang="en-US" sz="1750" dirty="0">
                <a:solidFill>
                  <a:srgbClr val="3C3939"/>
                </a:solidFill>
                <a:latin typeface="Raleway" pitchFamily="34" charset="0"/>
                <a:ea typeface="Raleway" pitchFamily="34" charset="-122"/>
                <a:cs typeface="Raleway" pitchFamily="34" charset="-120"/>
              </a:rPr>
              <a:t>Xây dựng mô hình</a:t>
            </a:r>
            <a:endParaRPr lang="en-US" sz="1750" dirty="0"/>
          </a:p>
        </p:txBody>
      </p:sp>
      <p:sp>
        <p:nvSpPr>
          <p:cNvPr id="19" name="Text 17"/>
          <p:cNvSpPr/>
          <p:nvPr/>
        </p:nvSpPr>
        <p:spPr>
          <a:xfrm>
            <a:off x="793790" y="4599503"/>
            <a:ext cx="5614154" cy="580549"/>
          </a:xfrm>
          <a:prstGeom prst="rect">
            <a:avLst/>
          </a:prstGeom>
          <a:noFill/>
          <a:ln/>
        </p:spPr>
        <p:txBody>
          <a:bodyPr wrap="square" lIns="0" tIns="0" rIns="0" bIns="0" rtlCol="0" anchor="t"/>
          <a:lstStyle/>
          <a:p>
            <a:pPr algn="r" indent="0" marL="0">
              <a:lnSpc>
                <a:spcPts val="2250"/>
              </a:lnSpc>
              <a:buNone/>
            </a:pPr>
            <a:r>
              <a:rPr lang="en-US" sz="1400" dirty="0">
                <a:solidFill>
                  <a:srgbClr val="3C3939"/>
                </a:solidFill>
                <a:latin typeface="Roboto" pitchFamily="34" charset="0"/>
                <a:ea typeface="Roboto" pitchFamily="34" charset="-122"/>
                <a:cs typeface="Roboto" pitchFamily="34" charset="-120"/>
              </a:rPr>
              <a:t>Huấn luyện 6 thuật toán machine learning khác nhau và so sánh hiệu suất</a:t>
            </a:r>
            <a:endParaRPr lang="en-US" sz="1400" dirty="0"/>
          </a:p>
        </p:txBody>
      </p:sp>
      <p:sp>
        <p:nvSpPr>
          <p:cNvPr id="20" name="Shape 18"/>
          <p:cNvSpPr/>
          <p:nvPr/>
        </p:nvSpPr>
        <p:spPr>
          <a:xfrm>
            <a:off x="7496473" y="5276017"/>
            <a:ext cx="544354" cy="22860"/>
          </a:xfrm>
          <a:prstGeom prst="roundRect">
            <a:avLst>
              <a:gd name="adj" fmla="val 333395"/>
            </a:avLst>
          </a:prstGeom>
          <a:solidFill>
            <a:srgbClr val="C7C7D0"/>
          </a:solidFill>
          <a:ln/>
        </p:spPr>
      </p:sp>
      <p:sp>
        <p:nvSpPr>
          <p:cNvPr id="21" name="Shape 19"/>
          <p:cNvSpPr/>
          <p:nvPr/>
        </p:nvSpPr>
        <p:spPr>
          <a:xfrm>
            <a:off x="7111067" y="5083373"/>
            <a:ext cx="408265" cy="408265"/>
          </a:xfrm>
          <a:prstGeom prst="roundRect">
            <a:avLst>
              <a:gd name="adj" fmla="val 18668"/>
            </a:avLst>
          </a:prstGeom>
          <a:solidFill>
            <a:srgbClr val="E1E1EA"/>
          </a:solidFill>
          <a:ln w="7620">
            <a:solidFill>
              <a:srgbClr val="C7C7D0"/>
            </a:solidFill>
            <a:prstDash val="solid"/>
          </a:ln>
        </p:spPr>
      </p:sp>
      <p:sp>
        <p:nvSpPr>
          <p:cNvPr id="22" name="Text 20"/>
          <p:cNvSpPr/>
          <p:nvPr/>
        </p:nvSpPr>
        <p:spPr>
          <a:xfrm>
            <a:off x="7179052" y="5117366"/>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3C3939"/>
                </a:solidFill>
                <a:latin typeface="Raleway" pitchFamily="34" charset="0"/>
                <a:ea typeface="Raleway" pitchFamily="34" charset="-122"/>
                <a:cs typeface="Raleway" pitchFamily="34" charset="-120"/>
              </a:rPr>
              <a:t>4</a:t>
            </a:r>
            <a:endParaRPr lang="en-US" sz="2100" dirty="0"/>
          </a:p>
        </p:txBody>
      </p:sp>
      <p:sp>
        <p:nvSpPr>
          <p:cNvPr id="23" name="Text 21"/>
          <p:cNvSpPr/>
          <p:nvPr/>
        </p:nvSpPr>
        <p:spPr>
          <a:xfrm>
            <a:off x="8222456" y="5145643"/>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3C3939"/>
                </a:solidFill>
                <a:latin typeface="Raleway" pitchFamily="34" charset="0"/>
                <a:ea typeface="Raleway" pitchFamily="34" charset="-122"/>
                <a:cs typeface="Raleway" pitchFamily="34" charset="-120"/>
              </a:rPr>
              <a:t>Đánh giá và tối ưu</a:t>
            </a:r>
            <a:endParaRPr lang="en-US" sz="1750" dirty="0"/>
          </a:p>
        </p:txBody>
      </p:sp>
      <p:sp>
        <p:nvSpPr>
          <p:cNvPr id="24" name="Text 22"/>
          <p:cNvSpPr/>
          <p:nvPr/>
        </p:nvSpPr>
        <p:spPr>
          <a:xfrm>
            <a:off x="8222456" y="5537954"/>
            <a:ext cx="5614154" cy="580549"/>
          </a:xfrm>
          <a:prstGeom prst="rect">
            <a:avLst/>
          </a:prstGeom>
          <a:noFill/>
          <a:ln/>
        </p:spPr>
        <p:txBody>
          <a:bodyPr wrap="squar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Sử dụng các metrics như Accuracy, Precision, Recall để chọn mô hình tốt nhất</a:t>
            </a:r>
            <a:endParaRPr lang="en-US" sz="1400" dirty="0"/>
          </a:p>
        </p:txBody>
      </p:sp>
      <p:sp>
        <p:nvSpPr>
          <p:cNvPr id="25" name="Shape 23"/>
          <p:cNvSpPr/>
          <p:nvPr/>
        </p:nvSpPr>
        <p:spPr>
          <a:xfrm>
            <a:off x="6589574" y="6214467"/>
            <a:ext cx="544354" cy="22860"/>
          </a:xfrm>
          <a:prstGeom prst="roundRect">
            <a:avLst>
              <a:gd name="adj" fmla="val 333395"/>
            </a:avLst>
          </a:prstGeom>
          <a:solidFill>
            <a:srgbClr val="C7C7D0"/>
          </a:solidFill>
          <a:ln/>
        </p:spPr>
      </p:sp>
      <p:sp>
        <p:nvSpPr>
          <p:cNvPr id="26" name="Shape 24"/>
          <p:cNvSpPr/>
          <p:nvPr/>
        </p:nvSpPr>
        <p:spPr>
          <a:xfrm>
            <a:off x="7111067" y="6021824"/>
            <a:ext cx="408265" cy="408265"/>
          </a:xfrm>
          <a:prstGeom prst="roundRect">
            <a:avLst>
              <a:gd name="adj" fmla="val 18668"/>
            </a:avLst>
          </a:prstGeom>
          <a:solidFill>
            <a:srgbClr val="E1E1EA"/>
          </a:solidFill>
          <a:ln w="7620">
            <a:solidFill>
              <a:srgbClr val="C7C7D0"/>
            </a:solidFill>
            <a:prstDash val="solid"/>
          </a:ln>
        </p:spPr>
      </p:sp>
      <p:sp>
        <p:nvSpPr>
          <p:cNvPr id="27" name="Text 25"/>
          <p:cNvSpPr/>
          <p:nvPr/>
        </p:nvSpPr>
        <p:spPr>
          <a:xfrm>
            <a:off x="7179052" y="6055816"/>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3C3939"/>
                </a:solidFill>
                <a:latin typeface="Raleway" pitchFamily="34" charset="0"/>
                <a:ea typeface="Raleway" pitchFamily="34" charset="-122"/>
                <a:cs typeface="Raleway" pitchFamily="34" charset="-120"/>
              </a:rPr>
              <a:t>5</a:t>
            </a:r>
            <a:endParaRPr lang="en-US" sz="2100" dirty="0"/>
          </a:p>
        </p:txBody>
      </p:sp>
      <p:sp>
        <p:nvSpPr>
          <p:cNvPr id="28" name="Text 26"/>
          <p:cNvSpPr/>
          <p:nvPr/>
        </p:nvSpPr>
        <p:spPr>
          <a:xfrm>
            <a:off x="4139684" y="6084094"/>
            <a:ext cx="2268260" cy="283488"/>
          </a:xfrm>
          <a:prstGeom prst="rect">
            <a:avLst/>
          </a:prstGeom>
          <a:noFill/>
          <a:ln/>
        </p:spPr>
        <p:txBody>
          <a:bodyPr wrap="none" lIns="0" tIns="0" rIns="0" bIns="0" rtlCol="0" anchor="t"/>
          <a:lstStyle/>
          <a:p>
            <a:pPr algn="r" indent="0" marL="0">
              <a:lnSpc>
                <a:spcPts val="2200"/>
              </a:lnSpc>
              <a:buNone/>
            </a:pPr>
            <a:r>
              <a:rPr lang="en-US" sz="1750" dirty="0">
                <a:solidFill>
                  <a:srgbClr val="3C3939"/>
                </a:solidFill>
                <a:latin typeface="Raleway" pitchFamily="34" charset="0"/>
                <a:ea typeface="Raleway" pitchFamily="34" charset="-122"/>
                <a:cs typeface="Raleway" pitchFamily="34" charset="-120"/>
              </a:rPr>
              <a:t>Ứng dụng thực tế</a:t>
            </a:r>
            <a:endParaRPr lang="en-US" sz="1750" dirty="0"/>
          </a:p>
        </p:txBody>
      </p:sp>
      <p:sp>
        <p:nvSpPr>
          <p:cNvPr id="29" name="Text 27"/>
          <p:cNvSpPr/>
          <p:nvPr/>
        </p:nvSpPr>
        <p:spPr>
          <a:xfrm>
            <a:off x="793790" y="6476405"/>
            <a:ext cx="5614154" cy="290274"/>
          </a:xfrm>
          <a:prstGeom prst="rect">
            <a:avLst/>
          </a:prstGeom>
          <a:noFill/>
          <a:ln/>
        </p:spPr>
        <p:txBody>
          <a:bodyPr wrap="none" lIns="0" tIns="0" rIns="0" bIns="0" rtlCol="0" anchor="t"/>
          <a:lstStyle/>
          <a:p>
            <a:pPr algn="r" indent="0" marL="0">
              <a:lnSpc>
                <a:spcPts val="2250"/>
              </a:lnSpc>
              <a:buNone/>
            </a:pPr>
            <a:r>
              <a:rPr lang="en-US" sz="1400" dirty="0">
                <a:solidFill>
                  <a:srgbClr val="3C3939"/>
                </a:solidFill>
                <a:latin typeface="Roboto" pitchFamily="34" charset="0"/>
                <a:ea typeface="Roboto" pitchFamily="34" charset="-122"/>
                <a:cs typeface="Roboto" pitchFamily="34" charset="-120"/>
              </a:rPr>
              <a:t>Triển khai mô hình để hỗ trợ chẩn đoán và sàng lọc bệnh tiểu đường</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2025-09-29T16:39:55Z</dcterms:created>
  <dcterms:modified xsi:type="dcterms:W3CDTF">2025-09-29T16:39:55Z</dcterms:modified>
</cp:coreProperties>
</file>